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24"/>
  </p:notesMasterIdLst>
  <p:handoutMasterIdLst>
    <p:handoutMasterId r:id="rId25"/>
  </p:handoutMasterIdLst>
  <p:sldIdLst>
    <p:sldId id="264" r:id="rId5"/>
    <p:sldId id="266" r:id="rId6"/>
    <p:sldId id="282" r:id="rId7"/>
    <p:sldId id="267" r:id="rId8"/>
    <p:sldId id="268" r:id="rId9"/>
    <p:sldId id="269" r:id="rId10"/>
    <p:sldId id="270" r:id="rId11"/>
    <p:sldId id="271" r:id="rId12"/>
    <p:sldId id="272" r:id="rId13"/>
    <p:sldId id="273" r:id="rId14"/>
    <p:sldId id="279" r:id="rId15"/>
    <p:sldId id="274" r:id="rId16"/>
    <p:sldId id="275" r:id="rId17"/>
    <p:sldId id="278" r:id="rId18"/>
    <p:sldId id="276" r:id="rId19"/>
    <p:sldId id="277" r:id="rId20"/>
    <p:sldId id="281" r:id="rId21"/>
    <p:sldId id="280" r:id="rId22"/>
    <p:sldId id="26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0" d="100"/>
          <a:sy n="60" d="100"/>
        </p:scale>
        <p:origin x="1642"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D5339C-519D-4230-BF0C-1BF09A2FE2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982FE9-1227-454F-8FBE-5D49EEFEFD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93CD36-562E-4EEA-8B96-DB5FE3AB0DC1}" type="datetimeFigureOut">
              <a:rPr lang="en-US" smtClean="0"/>
              <a:t>1/27/2025</a:t>
            </a:fld>
            <a:endParaRPr lang="en-US" dirty="0"/>
          </a:p>
        </p:txBody>
      </p:sp>
      <p:sp>
        <p:nvSpPr>
          <p:cNvPr id="4" name="Footer Placeholder 3">
            <a:extLst>
              <a:ext uri="{FF2B5EF4-FFF2-40B4-BE49-F238E27FC236}">
                <a16:creationId xmlns:a16="http://schemas.microsoft.com/office/drawing/2014/main" id="{C2C515AC-387D-4DC2-8066-2F960E151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CA55534-4B86-498E-A9D9-C98A3290DC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9C5148-8ED6-434E-BA59-EF48324382B2}" type="slidenum">
              <a:rPr lang="en-US" smtClean="0"/>
              <a:t>‹#›</a:t>
            </a:fld>
            <a:endParaRPr lang="en-US" dirty="0"/>
          </a:p>
        </p:txBody>
      </p:sp>
    </p:spTree>
    <p:extLst>
      <p:ext uri="{BB962C8B-B14F-4D97-AF65-F5344CB8AC3E}">
        <p14:creationId xmlns:p14="http://schemas.microsoft.com/office/powerpoint/2010/main" val="2638995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FA4AB-31E7-4D1C-A552-BCF9442B3075}" type="datetimeFigureOut">
              <a:rPr lang="en-US" smtClean="0"/>
              <a:t>1/27/2025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33291-C0D9-4415-AEC4-F67D377A5ADC}" type="slidenum">
              <a:rPr lang="en-US" smtClean="0"/>
              <a:t>‹#›</a:t>
            </a:fld>
            <a:endParaRPr lang="en-US" dirty="0"/>
          </a:p>
        </p:txBody>
      </p:sp>
    </p:spTree>
    <p:extLst>
      <p:ext uri="{BB962C8B-B14F-4D97-AF65-F5344CB8AC3E}">
        <p14:creationId xmlns:p14="http://schemas.microsoft.com/office/powerpoint/2010/main" val="42903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661507-A533-4F2E-B984-305D4E4F5CE4}"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34DDD7-3FE8-4583-81CB-632D5267A8B4}" type="datetime1">
              <a:rPr lang="en-US" smtClean="0"/>
              <a:t>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A22273-1190-47FC-BA5A-981185797AF1}" type="datetime1">
              <a:rPr lang="en-US" smtClean="0"/>
              <a:t>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FBB71-6DE2-4937-8AEC-8B1AE0DB59CF}"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83ADD7-A3CC-46CA-B4EE-B20DC19C65C4}"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C6B7653-8290-49FD-9716-A2C1CB6DA8FD}" type="datetime1">
              <a:rPr lang="en-US" smtClean="0"/>
              <a:t>1/27/2025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65FF2AA5-9729-4046-B4EA-C2E953FA8206}" type="datetime1">
              <a:rPr lang="en-US" smtClean="0"/>
              <a:t>1/27/2025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E207096B-8B9A-4F98-8A4A-7B031A299951}" type="datetime1">
              <a:rPr lang="en-US" smtClean="0"/>
              <a:t>1/27/2025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858B70-756A-47BE-81CE-FA952E7560EC}"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10D19E4-4707-4D4C-84BE-F88B0E767A80}" type="datetime1">
              <a:rPr lang="en-US" smtClean="0"/>
              <a:t>1/27/2025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2B5A93A0-19E1-47AC-8700-509B6BECB2CF}" type="datetime1">
              <a:rPr lang="en-US" smtClean="0"/>
              <a:t>1/27/2025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3CA45DD-0F6B-4F7F-AE06-73BBDCC76E66}" type="datetime1">
              <a:rPr lang="en-US" smtClean="0"/>
              <a:t>1/27/2025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02A32A9-E857-46CE-8AA3-D318B7D6463D}"/>
              </a:ext>
              <a:ext uri="{C183D7F6-B498-43B3-948B-1728B52AA6E4}">
                <adec:decorative xmlns:adec="http://schemas.microsoft.com/office/drawing/2017/decorative" val="1"/>
              </a:ext>
            </a:extLst>
          </p:cNvPr>
          <p:cNvPicPr>
            <a:picLocks noChangeAspect="1"/>
          </p:cNvPicPr>
          <p:nvPr/>
        </p:nvPicPr>
        <p:blipFill rotWithShape="1">
          <a:blip r:embed="rId2"/>
          <a:srcRect t="2926" r="9092" b="20447"/>
          <a:stretch/>
        </p:blipFill>
        <p:spPr>
          <a:xfrm>
            <a:off x="20" y="-1"/>
            <a:ext cx="12188932" cy="6858000"/>
          </a:xfrm>
          <a:prstGeom prst="rect">
            <a:avLst/>
          </a:prstGeom>
        </p:spPr>
      </p:pic>
      <p:sp>
        <p:nvSpPr>
          <p:cNvPr id="21" name="Rectangle 20">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BAEEE6-69AA-4811-8D2B-F84F74D46B57}"/>
              </a:ext>
            </a:extLst>
          </p:cNvPr>
          <p:cNvSpPr>
            <a:spLocks noGrp="1"/>
          </p:cNvSpPr>
          <p:nvPr>
            <p:ph type="ctrTitle"/>
          </p:nvPr>
        </p:nvSpPr>
        <p:spPr>
          <a:xfrm>
            <a:off x="643467" y="1298448"/>
            <a:ext cx="3685070" cy="3255264"/>
          </a:xfrm>
        </p:spPr>
        <p:txBody>
          <a:bodyPr>
            <a:normAutofit fontScale="90000"/>
          </a:bodyPr>
          <a:lstStyle/>
          <a:p>
            <a:br>
              <a:rPr lang="en-GB" sz="4400" dirty="0"/>
            </a:br>
            <a:r>
              <a:rPr lang="en-GB" sz="4400" dirty="0"/>
              <a:t>A ‘</a:t>
            </a:r>
            <a:r>
              <a:rPr lang="en-US" sz="4400" dirty="0">
                <a:latin typeface="Century Gothic" panose="020B0502020202020204" pitchFamily="34" charset="0"/>
              </a:rPr>
              <a:t>Tiered approach to secondary transition in Dacorum’</a:t>
            </a:r>
            <a:endParaRPr lang="en-US" sz="4400" dirty="0"/>
          </a:p>
        </p:txBody>
      </p:sp>
      <p:sp>
        <p:nvSpPr>
          <p:cNvPr id="3" name="Subtitle 2">
            <a:extLst>
              <a:ext uri="{FF2B5EF4-FFF2-40B4-BE49-F238E27FC236}">
                <a16:creationId xmlns:a16="http://schemas.microsoft.com/office/drawing/2014/main" id="{7721F547-2086-4D47-BB8F-44FA940064BE}"/>
              </a:ext>
            </a:extLst>
          </p:cNvPr>
          <p:cNvSpPr>
            <a:spLocks noGrp="1"/>
          </p:cNvSpPr>
          <p:nvPr>
            <p:ph type="subTitle" idx="1"/>
          </p:nvPr>
        </p:nvSpPr>
        <p:spPr>
          <a:xfrm>
            <a:off x="643467" y="4670246"/>
            <a:ext cx="3685069" cy="914400"/>
          </a:xfrm>
        </p:spPr>
        <p:txBody>
          <a:bodyPr>
            <a:normAutofit/>
          </a:bodyPr>
          <a:lstStyle/>
          <a:p>
            <a:r>
              <a:rPr lang="en-US" dirty="0"/>
              <a:t>Rob Weightman</a:t>
            </a:r>
          </a:p>
          <a:p>
            <a:r>
              <a:rPr lang="en-US" b="1" dirty="0"/>
              <a:t>V2 Spring 2025 </a:t>
            </a:r>
          </a:p>
        </p:txBody>
      </p:sp>
      <p:sp>
        <p:nvSpPr>
          <p:cNvPr id="23" name="Rectangle 22">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31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3904C9-9F6D-4E9E-8B4E-A33A8751ABBD}"/>
              </a:ext>
            </a:extLst>
          </p:cNvPr>
          <p:cNvPicPr>
            <a:picLocks noChangeAspect="1"/>
          </p:cNvPicPr>
          <p:nvPr/>
        </p:nvPicPr>
        <p:blipFill>
          <a:blip r:embed="rId2"/>
          <a:stretch>
            <a:fillRect/>
          </a:stretch>
        </p:blipFill>
        <p:spPr>
          <a:xfrm>
            <a:off x="214312" y="796910"/>
            <a:ext cx="11763375" cy="5743575"/>
          </a:xfrm>
          <a:prstGeom prst="rect">
            <a:avLst/>
          </a:prstGeom>
        </p:spPr>
      </p:pic>
      <p:pic>
        <p:nvPicPr>
          <p:cNvPr id="4" name="Picture 3">
            <a:extLst>
              <a:ext uri="{FF2B5EF4-FFF2-40B4-BE49-F238E27FC236}">
                <a16:creationId xmlns:a16="http://schemas.microsoft.com/office/drawing/2014/main" id="{D7E3C23E-9679-4144-B0EB-727C2949DBA6}"/>
              </a:ext>
            </a:extLst>
          </p:cNvPr>
          <p:cNvPicPr>
            <a:picLocks noChangeAspect="1"/>
          </p:cNvPicPr>
          <p:nvPr/>
        </p:nvPicPr>
        <p:blipFill>
          <a:blip r:embed="rId3"/>
          <a:stretch>
            <a:fillRect/>
          </a:stretch>
        </p:blipFill>
        <p:spPr>
          <a:xfrm>
            <a:off x="874080" y="149210"/>
            <a:ext cx="9982200" cy="647700"/>
          </a:xfrm>
          <a:prstGeom prst="rect">
            <a:avLst/>
          </a:prstGeom>
        </p:spPr>
      </p:pic>
    </p:spTree>
    <p:extLst>
      <p:ext uri="{BB962C8B-B14F-4D97-AF65-F5344CB8AC3E}">
        <p14:creationId xmlns:p14="http://schemas.microsoft.com/office/powerpoint/2010/main" val="4174086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9946-BE12-4993-8672-80CE11C1116F}"/>
              </a:ext>
            </a:extLst>
          </p:cNvPr>
          <p:cNvSpPr>
            <a:spLocks noGrp="1"/>
          </p:cNvSpPr>
          <p:nvPr>
            <p:ph type="title"/>
          </p:nvPr>
        </p:nvSpPr>
        <p:spPr/>
        <p:txBody>
          <a:bodyPr/>
          <a:lstStyle/>
          <a:p>
            <a:r>
              <a:rPr lang="en-US" dirty="0"/>
              <a:t>Tiers</a:t>
            </a:r>
            <a:br>
              <a:rPr lang="en-US" dirty="0"/>
            </a:br>
            <a:br>
              <a:rPr lang="en-US" dirty="0"/>
            </a:br>
            <a:r>
              <a:rPr lang="en-US" sz="2400" dirty="0"/>
              <a:t>(and how many children in a class of 30 ‘could’ be in each one?)</a:t>
            </a:r>
            <a:endParaRPr lang="en-GB" dirty="0"/>
          </a:p>
        </p:txBody>
      </p:sp>
      <p:sp>
        <p:nvSpPr>
          <p:cNvPr id="3" name="Content Placeholder 2">
            <a:extLst>
              <a:ext uri="{FF2B5EF4-FFF2-40B4-BE49-F238E27FC236}">
                <a16:creationId xmlns:a16="http://schemas.microsoft.com/office/drawing/2014/main" id="{F3260595-0E1C-462E-9919-038A05E9A754}"/>
              </a:ext>
            </a:extLst>
          </p:cNvPr>
          <p:cNvSpPr>
            <a:spLocks noGrp="1"/>
          </p:cNvSpPr>
          <p:nvPr>
            <p:ph idx="1"/>
          </p:nvPr>
        </p:nvSpPr>
        <p:spPr>
          <a:xfrm>
            <a:off x="3682837" y="568171"/>
            <a:ext cx="8009054" cy="5761608"/>
          </a:xfrm>
        </p:spPr>
        <p:txBody>
          <a:bodyPr>
            <a:normAutofit fontScale="92500" lnSpcReduction="20000"/>
          </a:bodyPr>
          <a:lstStyle/>
          <a:p>
            <a:pPr marL="0" indent="0">
              <a:buNone/>
            </a:pPr>
            <a:r>
              <a:rPr lang="en-US" sz="2100" dirty="0">
                <a:latin typeface="Century Gothic" panose="020B0502020202020204" pitchFamily="34" charset="0"/>
              </a:rPr>
              <a:t>Whilst cohorts </a:t>
            </a:r>
            <a:r>
              <a:rPr lang="en-US" sz="2100" b="1" dirty="0">
                <a:latin typeface="Century Gothic" panose="020B0502020202020204" pitchFamily="34" charset="0"/>
              </a:rPr>
              <a:t>can certainly differ</a:t>
            </a:r>
            <a:r>
              <a:rPr lang="en-US" sz="2100" dirty="0">
                <a:latin typeface="Century Gothic" panose="020B0502020202020204" pitchFamily="34" charset="0"/>
              </a:rPr>
              <a:t> with each year, it is appropriate to share some general guidance on the ‘likely’ numbers for each tier. Both primary and secondary schools will only have  a limited capacity to respond. This project is about </a:t>
            </a:r>
            <a:r>
              <a:rPr lang="en-US" sz="2100" b="1" dirty="0">
                <a:latin typeface="Century Gothic" panose="020B0502020202020204" pitchFamily="34" charset="0"/>
              </a:rPr>
              <a:t>effectively and efficiently identifying </a:t>
            </a:r>
            <a:r>
              <a:rPr lang="en-US" sz="2100" dirty="0">
                <a:latin typeface="Century Gothic" panose="020B0502020202020204" pitchFamily="34" charset="0"/>
              </a:rPr>
              <a:t>those higher levels of need:</a:t>
            </a:r>
          </a:p>
          <a:p>
            <a:pPr marL="0" indent="0">
              <a:buNone/>
            </a:pPr>
            <a:endParaRPr lang="en-US" dirty="0">
              <a:latin typeface="Century Gothic" panose="020B0502020202020204" pitchFamily="34" charset="0"/>
            </a:endParaRPr>
          </a:p>
          <a:p>
            <a:r>
              <a:rPr lang="en-US" b="1" u="sng" dirty="0">
                <a:latin typeface="Century Gothic" panose="020B0502020202020204" pitchFamily="34" charset="0"/>
              </a:rPr>
              <a:t>Universal</a:t>
            </a:r>
            <a:r>
              <a:rPr lang="en-US" dirty="0">
                <a:latin typeface="Century Gothic" panose="020B0502020202020204" pitchFamily="34" charset="0"/>
              </a:rPr>
              <a:t> - the vast majority of children 20-25 per class</a:t>
            </a:r>
          </a:p>
          <a:p>
            <a:endParaRPr lang="en-US" dirty="0">
              <a:latin typeface="Century Gothic" panose="020B0502020202020204" pitchFamily="34" charset="0"/>
            </a:endParaRPr>
          </a:p>
          <a:p>
            <a:r>
              <a:rPr lang="en-US" b="1" u="sng" dirty="0">
                <a:latin typeface="Century Gothic" panose="020B0502020202020204" pitchFamily="34" charset="0"/>
              </a:rPr>
              <a:t>Universal +</a:t>
            </a:r>
            <a:r>
              <a:rPr lang="en-US" dirty="0">
                <a:latin typeface="Century Gothic" panose="020B0502020202020204" pitchFamily="34" charset="0"/>
              </a:rPr>
              <a:t> - 5-10 children per class</a:t>
            </a:r>
            <a:endParaRPr lang="en-US" b="1" u="sng" dirty="0">
              <a:latin typeface="Century Gothic" panose="020B0502020202020204" pitchFamily="34" charset="0"/>
            </a:endParaRPr>
          </a:p>
          <a:p>
            <a:endParaRPr lang="en-US" dirty="0">
              <a:latin typeface="Century Gothic" panose="020B0502020202020204" pitchFamily="34" charset="0"/>
            </a:endParaRPr>
          </a:p>
          <a:p>
            <a:r>
              <a:rPr lang="en-US" b="1" u="sng" dirty="0">
                <a:latin typeface="Century Gothic" panose="020B0502020202020204" pitchFamily="34" charset="0"/>
              </a:rPr>
              <a:t>Targeted</a:t>
            </a:r>
            <a:r>
              <a:rPr lang="en-US" dirty="0">
                <a:latin typeface="Century Gothic" panose="020B0502020202020204" pitchFamily="34" charset="0"/>
              </a:rPr>
              <a:t> - 1 or 2 per class…</a:t>
            </a:r>
            <a:endParaRPr lang="en-US" b="1" u="sng" dirty="0">
              <a:latin typeface="Century Gothic" panose="020B0502020202020204" pitchFamily="34" charset="0"/>
            </a:endParaRPr>
          </a:p>
          <a:p>
            <a:endParaRPr lang="en-US" dirty="0">
              <a:latin typeface="Century Gothic" panose="020B0502020202020204" pitchFamily="34" charset="0"/>
            </a:endParaRPr>
          </a:p>
          <a:p>
            <a:r>
              <a:rPr lang="en-US" b="1" u="sng" dirty="0">
                <a:latin typeface="Century Gothic" panose="020B0502020202020204" pitchFamily="34" charset="0"/>
              </a:rPr>
              <a:t>Targeted +</a:t>
            </a:r>
            <a:r>
              <a:rPr lang="en-US" b="1" dirty="0">
                <a:latin typeface="Century Gothic" panose="020B0502020202020204" pitchFamily="34" charset="0"/>
              </a:rPr>
              <a:t> </a:t>
            </a:r>
            <a:r>
              <a:rPr lang="en-US" dirty="0">
                <a:latin typeface="Century Gothic" panose="020B0502020202020204" pitchFamily="34" charset="0"/>
              </a:rPr>
              <a:t>- 1 per class… or maybe even 0! </a:t>
            </a:r>
          </a:p>
          <a:p>
            <a:pPr marL="0" indent="0">
              <a:buNone/>
            </a:pPr>
            <a:endParaRPr lang="en-US" i="1" dirty="0">
              <a:latin typeface="Century Gothic" panose="020B0502020202020204" pitchFamily="34" charset="0"/>
            </a:endParaRPr>
          </a:p>
          <a:p>
            <a:pPr marL="0" indent="0">
              <a:buNone/>
            </a:pPr>
            <a:r>
              <a:rPr lang="en-US" i="1" dirty="0">
                <a:latin typeface="Century Gothic" panose="020B0502020202020204" pitchFamily="34" charset="0"/>
              </a:rPr>
              <a:t>Please continue to note that the transition tiers are NOT necessarily related to SEND. Let’s ensure we use that detailed knowledge/ partnership/ understanding that we have been able to build over an extended period of time with the children and their families.</a:t>
            </a:r>
          </a:p>
        </p:txBody>
      </p:sp>
    </p:spTree>
    <p:extLst>
      <p:ext uri="{BB962C8B-B14F-4D97-AF65-F5344CB8AC3E}">
        <p14:creationId xmlns:p14="http://schemas.microsoft.com/office/powerpoint/2010/main" val="3660049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F57776-83EF-42DE-85C5-4D42B36A7124}"/>
              </a:ext>
            </a:extLst>
          </p:cNvPr>
          <p:cNvPicPr>
            <a:picLocks noChangeAspect="1"/>
          </p:cNvPicPr>
          <p:nvPr/>
        </p:nvPicPr>
        <p:blipFill>
          <a:blip r:embed="rId2"/>
          <a:stretch>
            <a:fillRect/>
          </a:stretch>
        </p:blipFill>
        <p:spPr>
          <a:xfrm>
            <a:off x="322728" y="1250576"/>
            <a:ext cx="11510683" cy="5286144"/>
          </a:xfrm>
          <a:prstGeom prst="rect">
            <a:avLst/>
          </a:prstGeom>
        </p:spPr>
      </p:pic>
      <p:sp>
        <p:nvSpPr>
          <p:cNvPr id="5" name="TextBox 4">
            <a:extLst>
              <a:ext uri="{FF2B5EF4-FFF2-40B4-BE49-F238E27FC236}">
                <a16:creationId xmlns:a16="http://schemas.microsoft.com/office/drawing/2014/main" id="{A64A51DA-5C3D-41E7-A8C5-28AE6FDC3828}"/>
              </a:ext>
            </a:extLst>
          </p:cNvPr>
          <p:cNvSpPr txBox="1"/>
          <p:nvPr/>
        </p:nvSpPr>
        <p:spPr>
          <a:xfrm>
            <a:off x="1035423" y="460793"/>
            <a:ext cx="9439835" cy="584775"/>
          </a:xfrm>
          <a:prstGeom prst="rect">
            <a:avLst/>
          </a:prstGeom>
          <a:noFill/>
        </p:spPr>
        <p:txBody>
          <a:bodyPr wrap="square" rtlCol="0">
            <a:spAutoFit/>
          </a:bodyPr>
          <a:lstStyle/>
          <a:p>
            <a:r>
              <a:rPr lang="en-US" sz="3200" dirty="0">
                <a:latin typeface="Century Gothic" panose="020B0502020202020204" pitchFamily="34" charset="0"/>
              </a:rPr>
              <a:t>Examples of strong practice- exemplars…</a:t>
            </a:r>
            <a:endParaRPr lang="en-GB" sz="3200" dirty="0">
              <a:latin typeface="Century Gothic" panose="020B0502020202020204" pitchFamily="34" charset="0"/>
            </a:endParaRPr>
          </a:p>
        </p:txBody>
      </p:sp>
    </p:spTree>
    <p:extLst>
      <p:ext uri="{BB962C8B-B14F-4D97-AF65-F5344CB8AC3E}">
        <p14:creationId xmlns:p14="http://schemas.microsoft.com/office/powerpoint/2010/main" val="203088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9946-BE12-4993-8672-80CE11C1116F}"/>
              </a:ext>
            </a:extLst>
          </p:cNvPr>
          <p:cNvSpPr>
            <a:spLocks noGrp="1"/>
          </p:cNvSpPr>
          <p:nvPr>
            <p:ph type="title"/>
          </p:nvPr>
        </p:nvSpPr>
        <p:spPr/>
        <p:txBody>
          <a:bodyPr/>
          <a:lstStyle/>
          <a:p>
            <a:r>
              <a:rPr lang="en-US" sz="4400" dirty="0">
                <a:latin typeface="Century Gothic" panose="020B0502020202020204" pitchFamily="34" charset="0"/>
              </a:rPr>
              <a:t>‘Transition in Tring’</a:t>
            </a:r>
            <a:br>
              <a:rPr lang="en-US" dirty="0">
                <a:latin typeface="Century Gothic" panose="020B0502020202020204" pitchFamily="34" charset="0"/>
              </a:rPr>
            </a:br>
            <a:endParaRPr lang="en-GB" dirty="0"/>
          </a:p>
        </p:txBody>
      </p:sp>
      <p:sp>
        <p:nvSpPr>
          <p:cNvPr id="3" name="Content Placeholder 2">
            <a:extLst>
              <a:ext uri="{FF2B5EF4-FFF2-40B4-BE49-F238E27FC236}">
                <a16:creationId xmlns:a16="http://schemas.microsoft.com/office/drawing/2014/main" id="{F3260595-0E1C-462E-9919-038A05E9A754}"/>
              </a:ext>
            </a:extLst>
          </p:cNvPr>
          <p:cNvSpPr>
            <a:spLocks noGrp="1"/>
          </p:cNvSpPr>
          <p:nvPr>
            <p:ph idx="1"/>
          </p:nvPr>
        </p:nvSpPr>
        <p:spPr>
          <a:xfrm>
            <a:off x="3506680" y="435006"/>
            <a:ext cx="8282865" cy="6167499"/>
          </a:xfrm>
        </p:spPr>
        <p:txBody>
          <a:bodyPr>
            <a:normAutofit fontScale="85000" lnSpcReduction="20000"/>
          </a:bodyPr>
          <a:lstStyle/>
          <a:p>
            <a:pPr marL="0" indent="0">
              <a:lnSpc>
                <a:spcPct val="107000"/>
              </a:lnSpc>
              <a:spcAft>
                <a:spcPts val="800"/>
              </a:spcAft>
              <a:buNone/>
            </a:pPr>
            <a:r>
              <a:rPr lang="en-US" sz="2200" dirty="0">
                <a:latin typeface="Century Gothic" panose="020B0502020202020204" pitchFamily="34" charset="0"/>
                <a:ea typeface="Calibri" panose="020F0502020204030204" pitchFamily="34" charset="0"/>
                <a:cs typeface="Times New Roman" panose="02020603050405020304" pitchFamily="18" charset="0"/>
              </a:rPr>
              <a:t>Whereas there are a number of separate schools in fairly close proximity in Hemel Hempstead, Tring School is the chosen school for most children in Tring. Currently, it is evident that there is more interaction and partnership already in place between most schools in this area. This </a:t>
            </a:r>
            <a:r>
              <a:rPr lang="en-US" sz="2200" b="1" dirty="0">
                <a:latin typeface="Century Gothic" panose="020B0502020202020204" pitchFamily="34" charset="0"/>
                <a:ea typeface="Calibri" panose="020F0502020204030204" pitchFamily="34" charset="0"/>
                <a:cs typeface="Times New Roman" panose="02020603050405020304" pitchFamily="18" charset="0"/>
              </a:rPr>
              <a:t>includes</a:t>
            </a:r>
            <a:r>
              <a:rPr lang="en-US" sz="2200" dirty="0">
                <a:latin typeface="Century Gothic" panose="020B0502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2200" dirty="0">
                <a:latin typeface="Century Gothic" panose="020B0502020202020204" pitchFamily="34" charset="0"/>
                <a:ea typeface="Calibri" panose="020F0502020204030204" pitchFamily="34" charset="0"/>
                <a:cs typeface="Times New Roman" panose="02020603050405020304" pitchFamily="18" charset="0"/>
              </a:rPr>
              <a:t>Focus transition opportunities as part of the regular year 6 provision</a:t>
            </a:r>
          </a:p>
          <a:p>
            <a:pPr>
              <a:lnSpc>
                <a:spcPct val="107000"/>
              </a:lnSpc>
              <a:spcAft>
                <a:spcPts val="800"/>
              </a:spcAft>
            </a:pPr>
            <a:r>
              <a:rPr lang="en-US" sz="2200" dirty="0">
                <a:latin typeface="Century Gothic" panose="020B0502020202020204" pitchFamily="34" charset="0"/>
                <a:ea typeface="Calibri" panose="020F0502020204030204" pitchFamily="34" charset="0"/>
                <a:cs typeface="Times New Roman" panose="02020603050405020304" pitchFamily="18" charset="0"/>
              </a:rPr>
              <a:t>Tring School teachers delivering activities/ working alongside primary schools during the summer term</a:t>
            </a:r>
          </a:p>
          <a:p>
            <a:pPr>
              <a:lnSpc>
                <a:spcPct val="107000"/>
              </a:lnSpc>
              <a:spcAft>
                <a:spcPts val="800"/>
              </a:spcAft>
            </a:pPr>
            <a:r>
              <a:rPr lang="en-US" sz="2200" dirty="0">
                <a:latin typeface="Century Gothic" panose="020B0502020202020204" pitchFamily="34" charset="0"/>
                <a:ea typeface="Calibri" panose="020F0502020204030204" pitchFamily="34" charset="0"/>
                <a:cs typeface="Times New Roman" panose="02020603050405020304" pitchFamily="18" charset="0"/>
              </a:rPr>
              <a:t>Use of an agreed transition matrix for sharing of information between the schools to help identify potential adjustments to regular practice </a:t>
            </a:r>
          </a:p>
          <a:p>
            <a:pPr>
              <a:lnSpc>
                <a:spcPct val="107000"/>
              </a:lnSpc>
              <a:spcAft>
                <a:spcPts val="800"/>
              </a:spcAft>
            </a:pPr>
            <a:r>
              <a:rPr lang="en-US" sz="2200" dirty="0">
                <a:latin typeface="Century Gothic" panose="020B0502020202020204" pitchFamily="34" charset="0"/>
                <a:ea typeface="Calibri" panose="020F0502020204030204" pitchFamily="34" charset="0"/>
                <a:cs typeface="Times New Roman" panose="02020603050405020304" pitchFamily="18" charset="0"/>
              </a:rPr>
              <a:t>Regular (and open) dialogue between school leaders</a:t>
            </a:r>
          </a:p>
          <a:p>
            <a:pPr>
              <a:lnSpc>
                <a:spcPct val="107000"/>
              </a:lnSpc>
              <a:spcAft>
                <a:spcPts val="800"/>
              </a:spcAft>
            </a:pPr>
            <a:r>
              <a:rPr lang="en-US" sz="2200" dirty="0">
                <a:latin typeface="Century Gothic" panose="020B0502020202020204" pitchFamily="34" charset="0"/>
                <a:ea typeface="Calibri" panose="020F0502020204030204" pitchFamily="34" charset="0"/>
                <a:cs typeface="Times New Roman" panose="02020603050405020304" pitchFamily="18" charset="0"/>
              </a:rPr>
              <a:t>Access to enhanced information about the needs of pupils/ families</a:t>
            </a:r>
          </a:p>
          <a:p>
            <a:pPr marL="0" indent="0">
              <a:lnSpc>
                <a:spcPct val="107000"/>
              </a:lnSpc>
              <a:spcAft>
                <a:spcPts val="800"/>
              </a:spcAft>
              <a:buNone/>
            </a:pPr>
            <a:r>
              <a:rPr lang="en-US" sz="2200" b="1" i="1" dirty="0">
                <a:latin typeface="Century Gothic" panose="020B0502020202020204" pitchFamily="34" charset="0"/>
                <a:ea typeface="Calibri" panose="020F0502020204030204" pitchFamily="34" charset="0"/>
                <a:cs typeface="Times New Roman" panose="02020603050405020304" pitchFamily="18" charset="0"/>
              </a:rPr>
              <a:t>Whilst such practice may be easier to deliver due to Tring’s single secondary school, similar approaches could be delivered/ used in Hemel Hempstead.</a:t>
            </a:r>
          </a:p>
        </p:txBody>
      </p:sp>
    </p:spTree>
    <p:extLst>
      <p:ext uri="{BB962C8B-B14F-4D97-AF65-F5344CB8AC3E}">
        <p14:creationId xmlns:p14="http://schemas.microsoft.com/office/powerpoint/2010/main" val="404195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9946-BE12-4993-8672-80CE11C1116F}"/>
              </a:ext>
            </a:extLst>
          </p:cNvPr>
          <p:cNvSpPr>
            <a:spLocks noGrp="1"/>
          </p:cNvSpPr>
          <p:nvPr>
            <p:ph type="title"/>
          </p:nvPr>
        </p:nvSpPr>
        <p:spPr/>
        <p:txBody>
          <a:bodyPr/>
          <a:lstStyle/>
          <a:p>
            <a:r>
              <a:rPr lang="en-US" dirty="0">
                <a:latin typeface="Century Gothic" panose="020B0502020202020204" pitchFamily="34" charset="0"/>
              </a:rPr>
              <a:t>Ensuring we work in </a:t>
            </a:r>
            <a:r>
              <a:rPr lang="en-US" b="1" dirty="0">
                <a:latin typeface="Century Gothic" panose="020B0502020202020204" pitchFamily="34" charset="0"/>
              </a:rPr>
              <a:t>partnership</a:t>
            </a:r>
            <a:r>
              <a:rPr lang="en-US" dirty="0">
                <a:latin typeface="Century Gothic" panose="020B0502020202020204" pitchFamily="34" charset="0"/>
              </a:rPr>
              <a:t> with secondary schools</a:t>
            </a:r>
            <a:br>
              <a:rPr lang="en-US" dirty="0">
                <a:latin typeface="Century Gothic" panose="020B0502020202020204" pitchFamily="34" charset="0"/>
              </a:rPr>
            </a:br>
            <a:endParaRPr lang="en-GB" dirty="0"/>
          </a:p>
        </p:txBody>
      </p:sp>
      <p:sp>
        <p:nvSpPr>
          <p:cNvPr id="3" name="Content Placeholder 2">
            <a:extLst>
              <a:ext uri="{FF2B5EF4-FFF2-40B4-BE49-F238E27FC236}">
                <a16:creationId xmlns:a16="http://schemas.microsoft.com/office/drawing/2014/main" id="{F3260595-0E1C-462E-9919-038A05E9A754}"/>
              </a:ext>
            </a:extLst>
          </p:cNvPr>
          <p:cNvSpPr>
            <a:spLocks noGrp="1"/>
          </p:cNvSpPr>
          <p:nvPr>
            <p:ph idx="1"/>
          </p:nvPr>
        </p:nvSpPr>
        <p:spPr>
          <a:xfrm>
            <a:off x="3506680" y="435006"/>
            <a:ext cx="8282865" cy="6167499"/>
          </a:xfrm>
        </p:spPr>
        <p:txBody>
          <a:bodyPr>
            <a:normAutofit fontScale="70000" lnSpcReduction="20000"/>
          </a:bodyPr>
          <a:lstStyle/>
          <a:p>
            <a:pPr marL="0" indent="0">
              <a:lnSpc>
                <a:spcPct val="107000"/>
              </a:lnSpc>
              <a:spcAft>
                <a:spcPts val="800"/>
              </a:spcAft>
              <a:buNone/>
            </a:pPr>
            <a:r>
              <a:rPr lang="en-US" sz="2800" b="1" dirty="0">
                <a:latin typeface="Century Gothic" panose="020B0502020202020204" pitchFamily="34" charset="0"/>
                <a:ea typeface="Calibri" panose="020F0502020204030204" pitchFamily="34" charset="0"/>
                <a:cs typeface="Times New Roman" panose="02020603050405020304" pitchFamily="18" charset="0"/>
              </a:rPr>
              <a:t>All secondary headteachers involved have agreed:</a:t>
            </a:r>
          </a:p>
          <a:p>
            <a:pPr>
              <a:lnSpc>
                <a:spcPct val="107000"/>
              </a:lnSpc>
              <a:spcAft>
                <a:spcPts val="800"/>
              </a:spcAft>
            </a:pPr>
            <a:r>
              <a:rPr lang="en-US" sz="2800" dirty="0">
                <a:latin typeface="Century Gothic" panose="020B0502020202020204" pitchFamily="34" charset="0"/>
                <a:ea typeface="Calibri" panose="020F0502020204030204" pitchFamily="34" charset="0"/>
                <a:cs typeface="Times New Roman" panose="02020603050405020304" pitchFamily="18" charset="0"/>
              </a:rPr>
              <a:t>a commitment to investing in the project  </a:t>
            </a:r>
          </a:p>
          <a:p>
            <a:pPr>
              <a:lnSpc>
                <a:spcPct val="107000"/>
              </a:lnSpc>
              <a:spcAft>
                <a:spcPts val="800"/>
              </a:spcAft>
            </a:pPr>
            <a:r>
              <a:rPr lang="en-US" sz="2800" dirty="0">
                <a:latin typeface="Century Gothic" panose="020B0502020202020204" pitchFamily="34" charset="0"/>
                <a:ea typeface="Calibri" panose="020F0502020204030204" pitchFamily="34" charset="0"/>
                <a:cs typeface="Times New Roman" panose="02020603050405020304" pitchFamily="18" charset="0"/>
              </a:rPr>
              <a:t>to use the language shared within the project</a:t>
            </a:r>
          </a:p>
          <a:p>
            <a:pPr>
              <a:lnSpc>
                <a:spcPct val="107000"/>
              </a:lnSpc>
              <a:spcAft>
                <a:spcPts val="800"/>
              </a:spcAft>
            </a:pPr>
            <a:r>
              <a:rPr lang="en-US" sz="2800" dirty="0">
                <a:latin typeface="Century Gothic" panose="020B0502020202020204" pitchFamily="34" charset="0"/>
                <a:ea typeface="Calibri" panose="020F0502020204030204" pitchFamily="34" charset="0"/>
                <a:cs typeface="Times New Roman" panose="02020603050405020304" pitchFamily="18" charset="0"/>
              </a:rPr>
              <a:t>to inform their transition leads to engage with the approaches</a:t>
            </a:r>
          </a:p>
          <a:p>
            <a:pPr>
              <a:lnSpc>
                <a:spcPct val="107000"/>
              </a:lnSpc>
              <a:spcAft>
                <a:spcPts val="800"/>
              </a:spcAft>
              <a:buFontTx/>
              <a:buChar char="-"/>
            </a:pPr>
            <a:endParaRPr lang="en-US" sz="2800" dirty="0">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800" b="1" dirty="0">
                <a:latin typeface="Century Gothic" panose="020B0502020202020204" pitchFamily="34" charset="0"/>
                <a:ea typeface="Calibri" panose="020F0502020204030204" pitchFamily="34" charset="0"/>
                <a:cs typeface="Times New Roman" panose="02020603050405020304" pitchFamily="18" charset="0"/>
              </a:rPr>
              <a:t>Secondary headteachers request the following:</a:t>
            </a:r>
          </a:p>
          <a:p>
            <a:pPr>
              <a:lnSpc>
                <a:spcPct val="107000"/>
              </a:lnSpc>
              <a:spcAft>
                <a:spcPts val="800"/>
              </a:spcAft>
            </a:pPr>
            <a:r>
              <a:rPr lang="en-US" sz="2800" dirty="0">
                <a:latin typeface="Century Gothic" panose="020B0502020202020204" pitchFamily="34" charset="0"/>
                <a:ea typeface="Calibri" panose="020F0502020204030204" pitchFamily="34" charset="0"/>
                <a:cs typeface="Times New Roman" panose="02020603050405020304" pitchFamily="18" charset="0"/>
              </a:rPr>
              <a:t>Due to previous experiences of families NOT engaging with schools if their allocated school was not the one they wanted, some children have not been enabled to benefit from enhanced support. Primary headteachers are asked to actively encourage families to work WITH the allocated school. Such transition support will still be beneficial even if this not where the child ends up.</a:t>
            </a:r>
          </a:p>
          <a:p>
            <a:pPr>
              <a:lnSpc>
                <a:spcPct val="107000"/>
              </a:lnSpc>
              <a:spcAft>
                <a:spcPts val="800"/>
              </a:spcAft>
            </a:pPr>
            <a:r>
              <a:rPr lang="en-US" sz="2800" dirty="0">
                <a:latin typeface="Century Gothic" panose="020B0502020202020204" pitchFamily="34" charset="0"/>
                <a:ea typeface="Calibri" panose="020F0502020204030204" pitchFamily="34" charset="0"/>
                <a:cs typeface="Times New Roman" panose="02020603050405020304" pitchFamily="18" charset="0"/>
              </a:rPr>
              <a:t>Primary school to ensure that the secondary school is aware of any current use of reduced hours timetables. </a:t>
            </a:r>
          </a:p>
        </p:txBody>
      </p:sp>
    </p:spTree>
    <p:extLst>
      <p:ext uri="{BB962C8B-B14F-4D97-AF65-F5344CB8AC3E}">
        <p14:creationId xmlns:p14="http://schemas.microsoft.com/office/powerpoint/2010/main" val="216254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9946-BE12-4993-8672-80CE11C1116F}"/>
              </a:ext>
            </a:extLst>
          </p:cNvPr>
          <p:cNvSpPr>
            <a:spLocks noGrp="1"/>
          </p:cNvSpPr>
          <p:nvPr>
            <p:ph type="title"/>
          </p:nvPr>
        </p:nvSpPr>
        <p:spPr/>
        <p:txBody>
          <a:bodyPr/>
          <a:lstStyle/>
          <a:p>
            <a:r>
              <a:rPr lang="en-US" sz="6600" dirty="0">
                <a:latin typeface="Century Gothic" panose="020B0502020202020204" pitchFamily="34" charset="0"/>
              </a:rPr>
              <a:t>What next?</a:t>
            </a:r>
            <a:br>
              <a:rPr lang="en-US" dirty="0">
                <a:latin typeface="Century Gothic" panose="020B0502020202020204" pitchFamily="34" charset="0"/>
              </a:rPr>
            </a:br>
            <a:endParaRPr lang="en-GB" dirty="0"/>
          </a:p>
        </p:txBody>
      </p:sp>
      <p:sp>
        <p:nvSpPr>
          <p:cNvPr id="3" name="Content Placeholder 2">
            <a:extLst>
              <a:ext uri="{FF2B5EF4-FFF2-40B4-BE49-F238E27FC236}">
                <a16:creationId xmlns:a16="http://schemas.microsoft.com/office/drawing/2014/main" id="{F3260595-0E1C-462E-9919-038A05E9A754}"/>
              </a:ext>
            </a:extLst>
          </p:cNvPr>
          <p:cNvSpPr>
            <a:spLocks noGrp="1"/>
          </p:cNvSpPr>
          <p:nvPr>
            <p:ph idx="1"/>
          </p:nvPr>
        </p:nvSpPr>
        <p:spPr>
          <a:xfrm>
            <a:off x="3515557" y="470517"/>
            <a:ext cx="8423524" cy="5956916"/>
          </a:xfrm>
        </p:spPr>
        <p:txBody>
          <a:bodyPr>
            <a:normAutofit/>
          </a:bodyPr>
          <a:lstStyle/>
          <a:p>
            <a:pPr>
              <a:lnSpc>
                <a:spcPct val="107000"/>
              </a:lnSpc>
              <a:spcAft>
                <a:spcPts val="800"/>
              </a:spcAft>
            </a:pPr>
            <a:r>
              <a:rPr lang="en-US" sz="1400" dirty="0">
                <a:latin typeface="Century Gothic" panose="020B0502020202020204" pitchFamily="34" charset="0"/>
                <a:ea typeface="Calibri" panose="020F0502020204030204" pitchFamily="34" charset="0"/>
                <a:cs typeface="Times New Roman" panose="02020603050405020304" pitchFamily="18" charset="0"/>
              </a:rPr>
              <a:t>Recognition that approach has now been shared (and agreed) with Dacorum primary and secondary headteachers </a:t>
            </a:r>
          </a:p>
          <a:p>
            <a:pPr>
              <a:lnSpc>
                <a:spcPct val="107000"/>
              </a:lnSpc>
              <a:spcAft>
                <a:spcPts val="800"/>
              </a:spcAft>
            </a:pPr>
            <a:r>
              <a:rPr lang="en-US" sz="1400" dirty="0">
                <a:latin typeface="Century Gothic" panose="020B0502020202020204" pitchFamily="34" charset="0"/>
                <a:ea typeface="Calibri" panose="020F0502020204030204" pitchFamily="34" charset="0"/>
                <a:cs typeface="Times New Roman" panose="02020603050405020304" pitchFamily="18" charset="0"/>
              </a:rPr>
              <a:t>Sharing of tiers/ approaches for KS1 transition into KS2 can also take place</a:t>
            </a:r>
          </a:p>
          <a:p>
            <a:pPr>
              <a:lnSpc>
                <a:spcPct val="107000"/>
              </a:lnSpc>
              <a:spcAft>
                <a:spcPts val="800"/>
              </a:spcAft>
            </a:pPr>
            <a:r>
              <a:rPr lang="en-US" sz="1400" dirty="0">
                <a:latin typeface="Century Gothic" panose="020B0502020202020204" pitchFamily="34" charset="0"/>
                <a:ea typeface="Calibri" panose="020F0502020204030204" pitchFamily="34" charset="0"/>
                <a:cs typeface="Times New Roman" panose="02020603050405020304" pitchFamily="18" charset="0"/>
              </a:rPr>
              <a:t>Use the language/ tiers when identifying pupils/ sharing information for 2024 transition</a:t>
            </a:r>
          </a:p>
          <a:p>
            <a:pPr>
              <a:lnSpc>
                <a:spcPct val="107000"/>
              </a:lnSpc>
              <a:spcAft>
                <a:spcPts val="800"/>
              </a:spcAft>
            </a:pPr>
            <a:r>
              <a:rPr lang="en-US" sz="1400" dirty="0">
                <a:latin typeface="Century Gothic" panose="020B0502020202020204" pitchFamily="34" charset="0"/>
                <a:ea typeface="Calibri" panose="020F0502020204030204" pitchFamily="34" charset="0"/>
                <a:cs typeface="Times New Roman" panose="02020603050405020304" pitchFamily="18" charset="0"/>
              </a:rPr>
              <a:t>DSPL lead to share expectations with individual secondary schools and check understanding of new approach</a:t>
            </a:r>
          </a:p>
          <a:p>
            <a:pPr>
              <a:lnSpc>
                <a:spcPct val="107000"/>
              </a:lnSpc>
              <a:spcAft>
                <a:spcPts val="800"/>
              </a:spcAft>
            </a:pPr>
            <a:r>
              <a:rPr lang="en-US" sz="1400" dirty="0">
                <a:latin typeface="Century Gothic" panose="020B0502020202020204" pitchFamily="34" charset="0"/>
                <a:ea typeface="Calibri" panose="020F0502020204030204" pitchFamily="34" charset="0"/>
                <a:cs typeface="Times New Roman" panose="02020603050405020304" pitchFamily="18" charset="0"/>
              </a:rPr>
              <a:t>DSPL lead to seek lead teacher for KS1/KS2 transition- action any required adjustments/ changes</a:t>
            </a:r>
          </a:p>
          <a:p>
            <a:pPr>
              <a:lnSpc>
                <a:spcPct val="107000"/>
              </a:lnSpc>
              <a:spcAft>
                <a:spcPts val="800"/>
              </a:spcAft>
            </a:pPr>
            <a:r>
              <a:rPr lang="en-US" sz="1400" dirty="0">
                <a:latin typeface="Century Gothic" panose="020B0502020202020204" pitchFamily="34" charset="0"/>
                <a:ea typeface="Calibri" panose="020F0502020204030204" pitchFamily="34" charset="0"/>
                <a:cs typeface="Times New Roman" panose="02020603050405020304" pitchFamily="18" charset="0"/>
              </a:rPr>
              <a:t>Continue to discuss more efficient/ effective/ consistent approaches to sharing of key information </a:t>
            </a:r>
          </a:p>
          <a:p>
            <a:pPr>
              <a:lnSpc>
                <a:spcPct val="107000"/>
              </a:lnSpc>
              <a:spcAft>
                <a:spcPts val="800"/>
              </a:spcAft>
            </a:pPr>
            <a:r>
              <a:rPr lang="en-US" sz="1400" dirty="0">
                <a:latin typeface="Century Gothic" panose="020B0502020202020204" pitchFamily="34" charset="0"/>
                <a:ea typeface="Calibri" panose="020F0502020204030204" pitchFamily="34" charset="0"/>
                <a:cs typeface="Times New Roman" panose="02020603050405020304" pitchFamily="18" charset="0"/>
              </a:rPr>
              <a:t>Enable parents to understand/ recognise what they could/ should expect</a:t>
            </a:r>
          </a:p>
          <a:p>
            <a:pPr>
              <a:lnSpc>
                <a:spcPct val="107000"/>
              </a:lnSpc>
              <a:spcAft>
                <a:spcPts val="800"/>
              </a:spcAft>
            </a:pPr>
            <a:r>
              <a:rPr lang="en-US" sz="1400" dirty="0">
                <a:latin typeface="Century Gothic" panose="020B0502020202020204" pitchFamily="34" charset="0"/>
                <a:ea typeface="Calibri" panose="020F0502020204030204" pitchFamily="34" charset="0"/>
                <a:cs typeface="Times New Roman" panose="02020603050405020304" pitchFamily="18" charset="0"/>
              </a:rPr>
              <a:t>Awareness/ recognition that tiers are not necessarily related to factors such as SEND/vulnerability, </a:t>
            </a:r>
            <a:r>
              <a:rPr lang="en-US" sz="1400" dirty="0" err="1">
                <a:latin typeface="Century Gothic" panose="020B0502020202020204" pitchFamily="34" charset="0"/>
                <a:ea typeface="Calibri" panose="020F0502020204030204" pitchFamily="34" charset="0"/>
                <a:cs typeface="Times New Roman" panose="02020603050405020304" pitchFamily="18" charset="0"/>
              </a:rPr>
              <a:t>etc</a:t>
            </a:r>
            <a:endParaRPr lang="en-US" sz="14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entury Gothic" panose="020B0502020202020204" pitchFamily="34" charset="0"/>
                <a:ea typeface="Calibri" panose="020F0502020204030204" pitchFamily="34" charset="0"/>
                <a:cs typeface="Times New Roman" panose="02020603050405020304" pitchFamily="18" charset="0"/>
              </a:rPr>
              <a:t>Develop some approaches to moderation of level of need for ‘tier descriptors’</a:t>
            </a:r>
          </a:p>
          <a:p>
            <a:pPr>
              <a:lnSpc>
                <a:spcPct val="107000"/>
              </a:lnSpc>
              <a:spcAft>
                <a:spcPts val="800"/>
              </a:spcAft>
            </a:pPr>
            <a:r>
              <a:rPr lang="en-US" sz="1400" dirty="0">
                <a:latin typeface="Century Gothic" panose="020B0502020202020204" pitchFamily="34" charset="0"/>
                <a:ea typeface="Calibri" panose="020F0502020204030204" pitchFamily="34" charset="0"/>
                <a:cs typeface="Times New Roman" panose="02020603050405020304" pitchFamily="18" charset="0"/>
              </a:rPr>
              <a:t>Evaluate impact of tiered transition support in Autumn 2024- action any changes needed</a:t>
            </a:r>
          </a:p>
        </p:txBody>
      </p:sp>
    </p:spTree>
    <p:extLst>
      <p:ext uri="{BB962C8B-B14F-4D97-AF65-F5344CB8AC3E}">
        <p14:creationId xmlns:p14="http://schemas.microsoft.com/office/powerpoint/2010/main" val="2484675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9946-BE12-4993-8672-80CE11C1116F}"/>
              </a:ext>
            </a:extLst>
          </p:cNvPr>
          <p:cNvSpPr>
            <a:spLocks noGrp="1"/>
          </p:cNvSpPr>
          <p:nvPr>
            <p:ph type="title"/>
          </p:nvPr>
        </p:nvSpPr>
        <p:spPr/>
        <p:txBody>
          <a:bodyPr/>
          <a:lstStyle/>
          <a:p>
            <a:br>
              <a:rPr lang="en-US" dirty="0">
                <a:latin typeface="Century Gothic" panose="020B0502020202020204" pitchFamily="34" charset="0"/>
              </a:rPr>
            </a:br>
            <a:r>
              <a:rPr lang="en-US" sz="6000" b="1" dirty="0">
                <a:latin typeface="Century Gothic" panose="020B0502020202020204" pitchFamily="34" charset="0"/>
              </a:rPr>
              <a:t>Making it work…</a:t>
            </a:r>
            <a:endParaRPr lang="en-GB" dirty="0"/>
          </a:p>
        </p:txBody>
      </p:sp>
      <p:sp>
        <p:nvSpPr>
          <p:cNvPr id="3" name="Content Placeholder 2">
            <a:extLst>
              <a:ext uri="{FF2B5EF4-FFF2-40B4-BE49-F238E27FC236}">
                <a16:creationId xmlns:a16="http://schemas.microsoft.com/office/drawing/2014/main" id="{F3260595-0E1C-462E-9919-038A05E9A754}"/>
              </a:ext>
            </a:extLst>
          </p:cNvPr>
          <p:cNvSpPr>
            <a:spLocks noGrp="1"/>
          </p:cNvSpPr>
          <p:nvPr>
            <p:ph idx="1"/>
          </p:nvPr>
        </p:nvSpPr>
        <p:spPr>
          <a:xfrm>
            <a:off x="3426781" y="470517"/>
            <a:ext cx="8353887" cy="5956916"/>
          </a:xfrm>
        </p:spPr>
        <p:txBody>
          <a:bodyPr>
            <a:normAutofit fontScale="40000" lnSpcReduction="20000"/>
          </a:bodyPr>
          <a:lstStyle/>
          <a:p>
            <a:pPr marL="0" indent="0" algn="ctr">
              <a:lnSpc>
                <a:spcPct val="107000"/>
              </a:lnSpc>
              <a:spcAft>
                <a:spcPts val="800"/>
              </a:spcAft>
              <a:buNone/>
            </a:pPr>
            <a:r>
              <a:rPr lang="en-US" sz="4000" b="1" dirty="0">
                <a:latin typeface="Century Gothic" panose="020B0502020202020204" pitchFamily="34" charset="0"/>
                <a:ea typeface="Calibri" panose="020F0502020204030204" pitchFamily="34" charset="0"/>
                <a:cs typeface="Times New Roman" panose="02020603050405020304" pitchFamily="18" charset="0"/>
              </a:rPr>
              <a:t>Primary schools to identify appropriate tier for transition of children in 2024: </a:t>
            </a:r>
          </a:p>
          <a:p>
            <a:pPr>
              <a:lnSpc>
                <a:spcPct val="107000"/>
              </a:lnSpc>
              <a:spcAft>
                <a:spcPts val="800"/>
              </a:spcAft>
            </a:pPr>
            <a:r>
              <a:rPr lang="en-US" sz="4000" dirty="0">
                <a:latin typeface="Century Gothic" panose="020B0502020202020204" pitchFamily="34" charset="0"/>
                <a:ea typeface="Calibri" panose="020F0502020204030204" pitchFamily="34" charset="0"/>
                <a:cs typeface="Times New Roman" panose="02020603050405020304" pitchFamily="18" charset="0"/>
              </a:rPr>
              <a:t>Primary and secondary leads to use the language/ tiers when identifying pupils/ sharing information for 2024 transition (there is no expectation to use any specific/ additional proforma or paperwork)</a:t>
            </a:r>
          </a:p>
          <a:p>
            <a:pPr>
              <a:lnSpc>
                <a:spcPct val="107000"/>
              </a:lnSpc>
              <a:spcAft>
                <a:spcPts val="800"/>
              </a:spcAft>
            </a:pPr>
            <a:r>
              <a:rPr lang="en-US" sz="4000" dirty="0">
                <a:latin typeface="Century Gothic" panose="020B0502020202020204" pitchFamily="34" charset="0"/>
                <a:ea typeface="Calibri" panose="020F0502020204030204" pitchFamily="34" charset="0"/>
                <a:cs typeface="Times New Roman" panose="02020603050405020304" pitchFamily="18" charset="0"/>
              </a:rPr>
              <a:t>Primary and secondary schools to provide appropriate capacity for supporting children/ families to benefit from approach</a:t>
            </a:r>
          </a:p>
          <a:p>
            <a:pPr>
              <a:lnSpc>
                <a:spcPct val="107000"/>
              </a:lnSpc>
              <a:spcAft>
                <a:spcPts val="800"/>
              </a:spcAft>
            </a:pPr>
            <a:r>
              <a:rPr lang="en-US" sz="4000" dirty="0">
                <a:latin typeface="Century Gothic" panose="020B0502020202020204" pitchFamily="34" charset="0"/>
                <a:ea typeface="Calibri" panose="020F0502020204030204" pitchFamily="34" charset="0"/>
                <a:cs typeface="Times New Roman" panose="02020603050405020304" pitchFamily="18" charset="0"/>
              </a:rPr>
              <a:t>A commitment to an appropriately enhanced focus on those children/ families who will benefit from additional support/ intervention</a:t>
            </a:r>
          </a:p>
          <a:p>
            <a:pPr>
              <a:lnSpc>
                <a:spcPct val="107000"/>
              </a:lnSpc>
              <a:spcAft>
                <a:spcPts val="800"/>
              </a:spcAft>
            </a:pPr>
            <a:r>
              <a:rPr lang="en-US" sz="4000" dirty="0">
                <a:latin typeface="Century Gothic" panose="020B0502020202020204" pitchFamily="34" charset="0"/>
                <a:ea typeface="Calibri" panose="020F0502020204030204" pitchFamily="34" charset="0"/>
                <a:cs typeface="Times New Roman" panose="02020603050405020304" pitchFamily="18" charset="0"/>
              </a:rPr>
              <a:t>Discuss more efficient/ effective/ consistent approaches to sharing of key information</a:t>
            </a:r>
          </a:p>
          <a:p>
            <a:pPr>
              <a:lnSpc>
                <a:spcPct val="107000"/>
              </a:lnSpc>
              <a:spcAft>
                <a:spcPts val="800"/>
              </a:spcAft>
            </a:pPr>
            <a:r>
              <a:rPr lang="en-US" sz="4000" dirty="0">
                <a:latin typeface="Century Gothic" panose="020B0502020202020204" pitchFamily="34" charset="0"/>
                <a:ea typeface="Calibri" panose="020F0502020204030204" pitchFamily="34" charset="0"/>
                <a:cs typeface="Times New Roman" panose="02020603050405020304" pitchFamily="18" charset="0"/>
              </a:rPr>
              <a:t>Support parents to understand/ recognise what they could/ should expect. Encourage investment from families in regard to their allocated, </a:t>
            </a:r>
            <a:r>
              <a:rPr lang="en-US" sz="4000" b="1" dirty="0">
                <a:latin typeface="Century Gothic" panose="020B0502020202020204" pitchFamily="34" charset="0"/>
                <a:ea typeface="Calibri" panose="020F0502020204030204" pitchFamily="34" charset="0"/>
                <a:cs typeface="Times New Roman" panose="02020603050405020304" pitchFamily="18" charset="0"/>
              </a:rPr>
              <a:t>even if family is awaiting appeal/ awaiting different allocation </a:t>
            </a:r>
          </a:p>
          <a:p>
            <a:pPr>
              <a:lnSpc>
                <a:spcPct val="107000"/>
              </a:lnSpc>
              <a:spcAft>
                <a:spcPts val="800"/>
              </a:spcAft>
            </a:pPr>
            <a:r>
              <a:rPr lang="en-US" sz="4000" dirty="0">
                <a:latin typeface="Century Gothic" panose="020B0502020202020204" pitchFamily="34" charset="0"/>
                <a:ea typeface="Calibri" panose="020F0502020204030204" pitchFamily="34" charset="0"/>
                <a:cs typeface="Times New Roman" panose="02020603050405020304" pitchFamily="18" charset="0"/>
              </a:rPr>
              <a:t>Develop some approaches to moderation* of level of need for ‘tier descriptors’</a:t>
            </a:r>
          </a:p>
          <a:p>
            <a:pPr>
              <a:lnSpc>
                <a:spcPct val="107000"/>
              </a:lnSpc>
              <a:spcAft>
                <a:spcPts val="800"/>
              </a:spcAft>
            </a:pPr>
            <a:r>
              <a:rPr lang="en-US" sz="4000" b="1" dirty="0">
                <a:latin typeface="Century Gothic" panose="020B0502020202020204" pitchFamily="34" charset="0"/>
                <a:ea typeface="Calibri" panose="020F0502020204030204" pitchFamily="34" charset="0"/>
                <a:cs typeface="Times New Roman" panose="02020603050405020304" pitchFamily="18" charset="0"/>
              </a:rPr>
              <a:t>Commitment</a:t>
            </a:r>
            <a:r>
              <a:rPr lang="en-US" sz="4000" dirty="0">
                <a:latin typeface="Century Gothic" panose="020B0502020202020204" pitchFamily="34" charset="0"/>
                <a:ea typeface="Calibri" panose="020F0502020204030204" pitchFamily="34" charset="0"/>
                <a:cs typeface="Times New Roman" panose="02020603050405020304" pitchFamily="18" charset="0"/>
              </a:rPr>
              <a:t> to more interaction/ discussion/ support between primary and secondary headteachers post transition</a:t>
            </a:r>
          </a:p>
        </p:txBody>
      </p:sp>
    </p:spTree>
    <p:extLst>
      <p:ext uri="{BB962C8B-B14F-4D97-AF65-F5344CB8AC3E}">
        <p14:creationId xmlns:p14="http://schemas.microsoft.com/office/powerpoint/2010/main" val="236265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9946-BE12-4993-8672-80CE11C1116F}"/>
              </a:ext>
            </a:extLst>
          </p:cNvPr>
          <p:cNvSpPr>
            <a:spLocks noGrp="1"/>
          </p:cNvSpPr>
          <p:nvPr>
            <p:ph type="title"/>
          </p:nvPr>
        </p:nvSpPr>
        <p:spPr/>
        <p:txBody>
          <a:bodyPr>
            <a:normAutofit fontScale="90000"/>
          </a:bodyPr>
          <a:lstStyle/>
          <a:p>
            <a:br>
              <a:rPr lang="en-US" dirty="0">
                <a:latin typeface="Century Gothic" panose="020B0502020202020204" pitchFamily="34" charset="0"/>
              </a:rPr>
            </a:br>
            <a:r>
              <a:rPr lang="en-US" sz="6000" b="1" dirty="0">
                <a:latin typeface="Century Gothic" panose="020B0502020202020204" pitchFamily="34" charset="0"/>
              </a:rPr>
              <a:t>Even better when…</a:t>
            </a:r>
            <a:br>
              <a:rPr lang="en-US" sz="6000" b="1" dirty="0">
                <a:latin typeface="Century Gothic" panose="020B0502020202020204" pitchFamily="34" charset="0"/>
              </a:rPr>
            </a:br>
            <a:br>
              <a:rPr lang="en-US" sz="6000" b="1" dirty="0">
                <a:latin typeface="Century Gothic" panose="020B0502020202020204" pitchFamily="34" charset="0"/>
              </a:rPr>
            </a:br>
            <a:r>
              <a:rPr lang="en-US" sz="2800" b="1" dirty="0">
                <a:latin typeface="Century Gothic" panose="020B0502020202020204" pitchFamily="34" charset="0"/>
              </a:rPr>
              <a:t>(Feedback from 2024 transition)</a:t>
            </a:r>
            <a:br>
              <a:rPr lang="en-US" sz="6000" b="1" dirty="0">
                <a:latin typeface="Century Gothic" panose="020B0502020202020204" pitchFamily="34" charset="0"/>
              </a:rPr>
            </a:br>
            <a:endParaRPr lang="en-GB" dirty="0"/>
          </a:p>
        </p:txBody>
      </p:sp>
      <p:sp>
        <p:nvSpPr>
          <p:cNvPr id="3" name="Content Placeholder 2">
            <a:extLst>
              <a:ext uri="{FF2B5EF4-FFF2-40B4-BE49-F238E27FC236}">
                <a16:creationId xmlns:a16="http://schemas.microsoft.com/office/drawing/2014/main" id="{F3260595-0E1C-462E-9919-038A05E9A754}"/>
              </a:ext>
            </a:extLst>
          </p:cNvPr>
          <p:cNvSpPr>
            <a:spLocks noGrp="1"/>
          </p:cNvSpPr>
          <p:nvPr>
            <p:ph idx="1"/>
          </p:nvPr>
        </p:nvSpPr>
        <p:spPr>
          <a:xfrm>
            <a:off x="3426781" y="816745"/>
            <a:ext cx="8353887" cy="5610687"/>
          </a:xfrm>
        </p:spPr>
        <p:txBody>
          <a:bodyPr>
            <a:normAutofit/>
          </a:bodyPr>
          <a:lstStyle/>
          <a:p>
            <a:pPr lvl="0">
              <a:lnSpc>
                <a:spcPct val="107000"/>
              </a:lnSpc>
              <a:spcAft>
                <a:spcPts val="800"/>
              </a:spcAft>
              <a:buClr>
                <a:srgbClr val="40BAD2"/>
              </a:buClr>
            </a:pPr>
            <a:r>
              <a:rPr lang="en-US" sz="1600" dirty="0">
                <a:solidFill>
                  <a:srgbClr val="000000">
                    <a:lumMod val="65000"/>
                    <a:lumOff val="35000"/>
                  </a:srgbClr>
                </a:solidFill>
                <a:latin typeface="Century Gothic" panose="020B0502020202020204" pitchFamily="34" charset="0"/>
                <a:ea typeface="Calibri" panose="020F0502020204030204" pitchFamily="34" charset="0"/>
                <a:cs typeface="Times New Roman" panose="02020603050405020304" pitchFamily="18" charset="0"/>
              </a:rPr>
              <a:t>Feeling enabled to challenge when the expectations are </a:t>
            </a:r>
            <a:r>
              <a:rPr lang="en-US" sz="1600" b="1" dirty="0">
                <a:solidFill>
                  <a:srgbClr val="000000">
                    <a:lumMod val="65000"/>
                    <a:lumOff val="35000"/>
                  </a:srgbClr>
                </a:solidFill>
                <a:latin typeface="Century Gothic" panose="020B0502020202020204" pitchFamily="34" charset="0"/>
                <a:ea typeface="Calibri" panose="020F0502020204030204" pitchFamily="34" charset="0"/>
                <a:cs typeface="Times New Roman" panose="02020603050405020304" pitchFamily="18" charset="0"/>
              </a:rPr>
              <a:t>not</a:t>
            </a:r>
            <a:r>
              <a:rPr lang="en-US" sz="1600" dirty="0">
                <a:solidFill>
                  <a:srgbClr val="000000">
                    <a:lumMod val="65000"/>
                    <a:lumOff val="35000"/>
                  </a:srgbClr>
                </a:solidFill>
                <a:latin typeface="Century Gothic" panose="020B0502020202020204" pitchFamily="34" charset="0"/>
                <a:ea typeface="Calibri" panose="020F0502020204030204" pitchFamily="34" charset="0"/>
                <a:cs typeface="Times New Roman" panose="02020603050405020304" pitchFamily="18" charset="0"/>
              </a:rPr>
              <a:t> being met (contact secondary head/ transition lead)</a:t>
            </a:r>
          </a:p>
          <a:p>
            <a:pPr lvl="0">
              <a:lnSpc>
                <a:spcPct val="107000"/>
              </a:lnSpc>
              <a:spcAft>
                <a:spcPts val="800"/>
              </a:spcAft>
              <a:buClr>
                <a:srgbClr val="40BAD2"/>
              </a:buClr>
            </a:pPr>
            <a:r>
              <a:rPr lang="en-US" sz="1600" dirty="0">
                <a:solidFill>
                  <a:srgbClr val="000000">
                    <a:lumMod val="65000"/>
                    <a:lumOff val="35000"/>
                  </a:srgbClr>
                </a:solidFill>
                <a:latin typeface="Century Gothic" panose="020B0502020202020204" pitchFamily="34" charset="0"/>
                <a:ea typeface="Calibri" panose="020F0502020204030204" pitchFamily="34" charset="0"/>
                <a:cs typeface="Times New Roman" panose="02020603050405020304" pitchFamily="18" charset="0"/>
              </a:rPr>
              <a:t>Challenging inappropriate demands from primary schools. EG- schools asking for transition support for a complete year group </a:t>
            </a:r>
          </a:p>
          <a:p>
            <a:pPr lvl="0">
              <a:lnSpc>
                <a:spcPct val="107000"/>
              </a:lnSpc>
              <a:spcAft>
                <a:spcPts val="800"/>
              </a:spcAft>
              <a:buClr>
                <a:srgbClr val="40BAD2"/>
              </a:buClr>
            </a:pPr>
            <a:r>
              <a:rPr lang="en-US" sz="1600" dirty="0">
                <a:solidFill>
                  <a:srgbClr val="000000">
                    <a:lumMod val="65000"/>
                    <a:lumOff val="35000"/>
                  </a:srgbClr>
                </a:solidFill>
                <a:latin typeface="Century Gothic" panose="020B0502020202020204" pitchFamily="34" charset="0"/>
                <a:ea typeface="Calibri" panose="020F0502020204030204" pitchFamily="34" charset="0"/>
                <a:cs typeface="Times New Roman" panose="02020603050405020304" pitchFamily="18" charset="0"/>
              </a:rPr>
              <a:t>Clear identification of those children/ families on Targeted/ Targeted + and having these PRIORITISED in transition meetings (challenge when schools work through a ‘list’)</a:t>
            </a:r>
          </a:p>
          <a:p>
            <a:pPr lvl="0">
              <a:lnSpc>
                <a:spcPct val="107000"/>
              </a:lnSpc>
              <a:spcAft>
                <a:spcPts val="800"/>
              </a:spcAft>
              <a:buClr>
                <a:srgbClr val="40BAD2"/>
              </a:buClr>
            </a:pPr>
            <a:r>
              <a:rPr lang="en-US" sz="1600" dirty="0" err="1">
                <a:solidFill>
                  <a:srgbClr val="000000">
                    <a:lumMod val="65000"/>
                    <a:lumOff val="35000"/>
                  </a:srgbClr>
                </a:solidFill>
                <a:latin typeface="Century Gothic" panose="020B0502020202020204" pitchFamily="34" charset="0"/>
                <a:ea typeface="Calibri" panose="020F0502020204030204" pitchFamily="34" charset="0"/>
                <a:cs typeface="Times New Roman" panose="02020603050405020304" pitchFamily="18" charset="0"/>
              </a:rPr>
              <a:t>Recognise</a:t>
            </a:r>
            <a:r>
              <a:rPr lang="en-US" sz="1600" dirty="0">
                <a:solidFill>
                  <a:srgbClr val="000000">
                    <a:lumMod val="65000"/>
                    <a:lumOff val="35000"/>
                  </a:srgbClr>
                </a:solidFill>
                <a:latin typeface="Century Gothic" panose="020B0502020202020204" pitchFamily="34" charset="0"/>
                <a:ea typeface="Calibri" panose="020F0502020204030204" pitchFamily="34" charset="0"/>
                <a:cs typeface="Times New Roman" panose="02020603050405020304" pitchFamily="18" charset="0"/>
              </a:rPr>
              <a:t> the limited capacity we all have. Focus on what is NEEDED</a:t>
            </a:r>
          </a:p>
          <a:p>
            <a:pPr lvl="0">
              <a:lnSpc>
                <a:spcPct val="107000"/>
              </a:lnSpc>
              <a:spcBef>
                <a:spcPts val="0"/>
              </a:spcBef>
              <a:buClr>
                <a:srgbClr val="40BAD2"/>
              </a:buClr>
            </a:pPr>
            <a:r>
              <a:rPr lang="en-US" sz="1600" b="1" dirty="0">
                <a:solidFill>
                  <a:srgbClr val="000000">
                    <a:lumMod val="65000"/>
                    <a:lumOff val="35000"/>
                  </a:srgbClr>
                </a:solidFill>
                <a:latin typeface="Century Gothic" panose="020B0502020202020204" pitchFamily="34" charset="0"/>
                <a:ea typeface="Calibri" panose="020F0502020204030204" pitchFamily="34" charset="0"/>
                <a:cs typeface="Times New Roman" panose="02020603050405020304" pitchFamily="18" charset="0"/>
              </a:rPr>
              <a:t>Get the right people in the room:</a:t>
            </a:r>
          </a:p>
          <a:p>
            <a:pPr marL="0" lvl="0" indent="0">
              <a:lnSpc>
                <a:spcPct val="107000"/>
              </a:lnSpc>
              <a:spcBef>
                <a:spcPts val="0"/>
              </a:spcBef>
              <a:buClr>
                <a:srgbClr val="40BAD2"/>
              </a:buClr>
              <a:buNone/>
            </a:pPr>
            <a:r>
              <a:rPr lang="en-US" sz="1600" dirty="0">
                <a:solidFill>
                  <a:srgbClr val="000000">
                    <a:lumMod val="65000"/>
                    <a:lumOff val="35000"/>
                  </a:srgbClr>
                </a:solidFill>
                <a:latin typeface="Century Gothic" panose="020B0502020202020204" pitchFamily="34" charset="0"/>
                <a:ea typeface="Calibri" panose="020F0502020204030204" pitchFamily="34" charset="0"/>
                <a:cs typeface="Times New Roman" panose="02020603050405020304" pitchFamily="18" charset="0"/>
              </a:rPr>
              <a:t>-Having the headteacher/ senior leader present in the transition meetings- especially when discussing the targeted/ targeted + children and families</a:t>
            </a:r>
          </a:p>
          <a:p>
            <a:pPr marL="0" lvl="0" indent="0">
              <a:lnSpc>
                <a:spcPct val="107000"/>
              </a:lnSpc>
              <a:spcBef>
                <a:spcPts val="0"/>
              </a:spcBef>
              <a:buClr>
                <a:srgbClr val="40BAD2"/>
              </a:buClr>
              <a:buNone/>
            </a:pPr>
            <a:r>
              <a:rPr lang="en-US" sz="1600" dirty="0">
                <a:solidFill>
                  <a:srgbClr val="000000">
                    <a:lumMod val="65000"/>
                    <a:lumOff val="35000"/>
                  </a:srgbClr>
                </a:solidFill>
                <a:latin typeface="Century Gothic" panose="020B0502020202020204" pitchFamily="34" charset="0"/>
                <a:ea typeface="Calibri" panose="020F0502020204030204" pitchFamily="34" charset="0"/>
                <a:cs typeface="Times New Roman" panose="02020603050405020304" pitchFamily="18" charset="0"/>
              </a:rPr>
              <a:t>-</a:t>
            </a:r>
            <a:r>
              <a:rPr lang="en-US" sz="1600" dirty="0" err="1">
                <a:solidFill>
                  <a:srgbClr val="000000">
                    <a:lumMod val="65000"/>
                    <a:lumOff val="35000"/>
                  </a:srgbClr>
                </a:solidFill>
                <a:latin typeface="Century Gothic" panose="020B0502020202020204" pitchFamily="34" charset="0"/>
                <a:ea typeface="Calibri" panose="020F0502020204030204" pitchFamily="34" charset="0"/>
                <a:cs typeface="Times New Roman" panose="02020603050405020304" pitchFamily="18" charset="0"/>
              </a:rPr>
              <a:t>Recognising</a:t>
            </a:r>
            <a:r>
              <a:rPr lang="en-US" sz="1600" dirty="0">
                <a:solidFill>
                  <a:srgbClr val="000000">
                    <a:lumMod val="65000"/>
                    <a:lumOff val="35000"/>
                  </a:srgbClr>
                </a:solidFill>
                <a:latin typeface="Century Gothic" panose="020B0502020202020204" pitchFamily="34" charset="0"/>
                <a:ea typeface="Calibri" panose="020F0502020204030204" pitchFamily="34" charset="0"/>
                <a:cs typeface="Times New Roman" panose="02020603050405020304" pitchFamily="18" charset="0"/>
              </a:rPr>
              <a:t> that the year 6 teacher may not necessarily have all the required knowledge</a:t>
            </a:r>
          </a:p>
          <a:p>
            <a:pPr lvl="0">
              <a:lnSpc>
                <a:spcPct val="107000"/>
              </a:lnSpc>
              <a:spcAft>
                <a:spcPts val="800"/>
              </a:spcAft>
              <a:buClr>
                <a:srgbClr val="40BAD2"/>
              </a:buClr>
            </a:pPr>
            <a:r>
              <a:rPr lang="en-US" sz="1600" dirty="0">
                <a:solidFill>
                  <a:srgbClr val="000000">
                    <a:lumMod val="65000"/>
                    <a:lumOff val="35000"/>
                  </a:srgbClr>
                </a:solidFill>
                <a:latin typeface="Century Gothic" panose="020B0502020202020204" pitchFamily="34" charset="0"/>
                <a:ea typeface="Calibri" panose="020F0502020204030204" pitchFamily="34" charset="0"/>
                <a:cs typeface="Times New Roman" panose="02020603050405020304" pitchFamily="18" charset="0"/>
              </a:rPr>
              <a:t>Sharing a willingness for continued dialogue/ conversation/ partnership with the secondary school post transition</a:t>
            </a:r>
          </a:p>
          <a:p>
            <a:pPr lvl="0">
              <a:lnSpc>
                <a:spcPct val="107000"/>
              </a:lnSpc>
              <a:spcAft>
                <a:spcPts val="800"/>
              </a:spcAft>
              <a:buClr>
                <a:srgbClr val="40BAD2"/>
              </a:buClr>
            </a:pPr>
            <a:r>
              <a:rPr lang="en-US" sz="1600" dirty="0">
                <a:solidFill>
                  <a:srgbClr val="000000">
                    <a:lumMod val="65000"/>
                    <a:lumOff val="35000"/>
                  </a:srgbClr>
                </a:solidFill>
                <a:latin typeface="Century Gothic" panose="020B0502020202020204" pitchFamily="34" charset="0"/>
                <a:ea typeface="Calibri" panose="020F0502020204030204" pitchFamily="34" charset="0"/>
                <a:cs typeface="Times New Roman" panose="02020603050405020304" pitchFamily="18" charset="0"/>
              </a:rPr>
              <a:t>Engaging in transition support activities offered by the secondary school</a:t>
            </a:r>
          </a:p>
        </p:txBody>
      </p:sp>
    </p:spTree>
    <p:extLst>
      <p:ext uri="{BB962C8B-B14F-4D97-AF65-F5344CB8AC3E}">
        <p14:creationId xmlns:p14="http://schemas.microsoft.com/office/powerpoint/2010/main" val="507620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9946-BE12-4993-8672-80CE11C1116F}"/>
              </a:ext>
            </a:extLst>
          </p:cNvPr>
          <p:cNvSpPr>
            <a:spLocks noGrp="1"/>
          </p:cNvSpPr>
          <p:nvPr>
            <p:ph type="title"/>
          </p:nvPr>
        </p:nvSpPr>
        <p:spPr/>
        <p:txBody>
          <a:bodyPr/>
          <a:lstStyle/>
          <a:p>
            <a:r>
              <a:rPr lang="en-US" sz="5400" dirty="0">
                <a:latin typeface="Century Gothic" panose="020B0502020202020204" pitchFamily="34" charset="0"/>
              </a:rPr>
              <a:t>Thank you… </a:t>
            </a:r>
            <a:br>
              <a:rPr lang="en-US" dirty="0">
                <a:latin typeface="Century Gothic" panose="020B0502020202020204" pitchFamily="34" charset="0"/>
              </a:rPr>
            </a:br>
            <a:endParaRPr lang="en-GB" dirty="0"/>
          </a:p>
        </p:txBody>
      </p:sp>
      <p:sp>
        <p:nvSpPr>
          <p:cNvPr id="3" name="Content Placeholder 2">
            <a:extLst>
              <a:ext uri="{FF2B5EF4-FFF2-40B4-BE49-F238E27FC236}">
                <a16:creationId xmlns:a16="http://schemas.microsoft.com/office/drawing/2014/main" id="{F3260595-0E1C-462E-9919-038A05E9A754}"/>
              </a:ext>
            </a:extLst>
          </p:cNvPr>
          <p:cNvSpPr>
            <a:spLocks noGrp="1"/>
          </p:cNvSpPr>
          <p:nvPr>
            <p:ph idx="1"/>
          </p:nvPr>
        </p:nvSpPr>
        <p:spPr>
          <a:xfrm>
            <a:off x="3568823" y="470517"/>
            <a:ext cx="8211845" cy="5956916"/>
          </a:xfrm>
        </p:spPr>
        <p:txBody>
          <a:bodyPr>
            <a:normAutofit/>
          </a:bodyPr>
          <a:lstStyle/>
          <a:p>
            <a:pPr marL="0" indent="0">
              <a:lnSpc>
                <a:spcPct val="107000"/>
              </a:lnSpc>
              <a:spcAft>
                <a:spcPts val="800"/>
              </a:spcAft>
              <a:buNone/>
            </a:pPr>
            <a:r>
              <a:rPr lang="en-US" sz="2400" dirty="0">
                <a:latin typeface="Century Gothic" panose="020B0502020202020204" pitchFamily="34" charset="0"/>
                <a:ea typeface="Calibri" panose="020F0502020204030204" pitchFamily="34" charset="0"/>
                <a:cs typeface="Times New Roman" panose="02020603050405020304" pitchFamily="18" charset="0"/>
              </a:rPr>
              <a:t>This project has been put together to support the children and families of Dacorum. </a:t>
            </a:r>
          </a:p>
          <a:p>
            <a:pPr marL="0" indent="0">
              <a:lnSpc>
                <a:spcPct val="107000"/>
              </a:lnSpc>
              <a:spcAft>
                <a:spcPts val="800"/>
              </a:spcAft>
              <a:buNone/>
            </a:pPr>
            <a:r>
              <a:rPr lang="en-US" sz="2400" dirty="0">
                <a:latin typeface="Century Gothic" panose="020B0502020202020204" pitchFamily="34" charset="0"/>
                <a:ea typeface="Calibri" panose="020F0502020204030204" pitchFamily="34" charset="0"/>
                <a:cs typeface="Times New Roman" panose="02020603050405020304" pitchFamily="18" charset="0"/>
              </a:rPr>
              <a:t>All those involved in the development of the approach appreciate anything you can do to support it. Thank you.</a:t>
            </a:r>
          </a:p>
        </p:txBody>
      </p:sp>
    </p:spTree>
    <p:extLst>
      <p:ext uri="{BB962C8B-B14F-4D97-AF65-F5344CB8AC3E}">
        <p14:creationId xmlns:p14="http://schemas.microsoft.com/office/powerpoint/2010/main" val="4190554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24583-66B3-4F83-9E73-05D47EDE8A74}"/>
              </a:ext>
            </a:extLst>
          </p:cNvPr>
          <p:cNvSpPr>
            <a:spLocks noGrp="1"/>
          </p:cNvSpPr>
          <p:nvPr>
            <p:ph type="title"/>
          </p:nvPr>
        </p:nvSpPr>
        <p:spPr/>
        <p:txBody>
          <a:bodyPr>
            <a:normAutofit/>
          </a:bodyPr>
          <a:lstStyle/>
          <a:p>
            <a:r>
              <a:rPr lang="en-US" sz="4400" dirty="0"/>
              <a:t>Project contributors</a:t>
            </a:r>
            <a:endParaRPr lang="en-GB" sz="4400" dirty="0"/>
          </a:p>
        </p:txBody>
      </p:sp>
      <p:sp>
        <p:nvSpPr>
          <p:cNvPr id="3" name="Content Placeholder 2">
            <a:extLst>
              <a:ext uri="{FF2B5EF4-FFF2-40B4-BE49-F238E27FC236}">
                <a16:creationId xmlns:a16="http://schemas.microsoft.com/office/drawing/2014/main" id="{914B36CA-92D3-4DD0-88A3-C32416AF8CCB}"/>
              </a:ext>
            </a:extLst>
          </p:cNvPr>
          <p:cNvSpPr>
            <a:spLocks noGrp="1"/>
          </p:cNvSpPr>
          <p:nvPr>
            <p:ph idx="1"/>
          </p:nvPr>
        </p:nvSpPr>
        <p:spPr>
          <a:xfrm>
            <a:off x="3656203" y="935129"/>
            <a:ext cx="8044566" cy="5120640"/>
          </a:xfrm>
        </p:spPr>
        <p:txBody>
          <a:bodyPr>
            <a:normAutofit fontScale="85000" lnSpcReduction="20000"/>
          </a:bodyPr>
          <a:lstStyle/>
          <a:p>
            <a:r>
              <a:rPr lang="en-US" sz="2400" b="1" dirty="0">
                <a:latin typeface="Century Gothic" panose="020B0502020202020204" pitchFamily="34" charset="0"/>
              </a:rPr>
              <a:t>Dacorum primary headteacher support group</a:t>
            </a:r>
            <a:endParaRPr lang="en-GB" sz="2400" dirty="0">
              <a:latin typeface="Century Gothic" panose="020B0502020202020204" pitchFamily="34" charset="0"/>
            </a:endParaRPr>
          </a:p>
          <a:p>
            <a:r>
              <a:rPr lang="en-US" sz="2400" b="1" dirty="0">
                <a:latin typeface="Century Gothic" panose="020B0502020202020204" pitchFamily="34" charset="0"/>
              </a:rPr>
              <a:t>Helen King</a:t>
            </a:r>
            <a:r>
              <a:rPr lang="en-US" sz="2400" dirty="0">
                <a:latin typeface="Century Gothic" panose="020B0502020202020204" pitchFamily="34" charset="0"/>
              </a:rPr>
              <a:t>- Team Leader at Dacorum MHST (Mental Health Support Team)</a:t>
            </a:r>
            <a:endParaRPr lang="en-GB" sz="2400" dirty="0">
              <a:latin typeface="Century Gothic" panose="020B0502020202020204" pitchFamily="34" charset="0"/>
            </a:endParaRPr>
          </a:p>
          <a:p>
            <a:r>
              <a:rPr lang="en-US" sz="2400" b="1" dirty="0">
                <a:latin typeface="Century Gothic" panose="020B0502020202020204" pitchFamily="34" charset="0"/>
              </a:rPr>
              <a:t>Graham Cunningham</a:t>
            </a:r>
            <a:r>
              <a:rPr lang="en-US" sz="2400" dirty="0">
                <a:latin typeface="Century Gothic" panose="020B0502020202020204" pitchFamily="34" charset="0"/>
              </a:rPr>
              <a:t>- Headteacher- Longdean</a:t>
            </a:r>
            <a:endParaRPr lang="en-GB" sz="2400" dirty="0">
              <a:latin typeface="Century Gothic" panose="020B0502020202020204" pitchFamily="34" charset="0"/>
            </a:endParaRPr>
          </a:p>
          <a:p>
            <a:r>
              <a:rPr lang="en-US" sz="2400" b="1" dirty="0">
                <a:latin typeface="Century Gothic" panose="020B0502020202020204" pitchFamily="34" charset="0"/>
              </a:rPr>
              <a:t>Debbie Bailey</a:t>
            </a:r>
            <a:r>
              <a:rPr lang="en-US" sz="2400" dirty="0">
                <a:latin typeface="Century Gothic" panose="020B0502020202020204" pitchFamily="34" charset="0"/>
              </a:rPr>
              <a:t>- Deputy Head- JFK</a:t>
            </a:r>
            <a:endParaRPr lang="en-GB" sz="2400" dirty="0">
              <a:latin typeface="Century Gothic" panose="020B0502020202020204" pitchFamily="34" charset="0"/>
            </a:endParaRPr>
          </a:p>
          <a:p>
            <a:r>
              <a:rPr lang="en-US" sz="2400" b="1" dirty="0">
                <a:latin typeface="Century Gothic" panose="020B0502020202020204" pitchFamily="34" charset="0"/>
              </a:rPr>
              <a:t>Kathryn Girdlestone</a:t>
            </a:r>
            <a:r>
              <a:rPr lang="en-US" sz="2400" dirty="0">
                <a:latin typeface="Century Gothic" panose="020B0502020202020204" pitchFamily="34" charset="0"/>
              </a:rPr>
              <a:t>- DESC- </a:t>
            </a:r>
            <a:r>
              <a:rPr lang="en-GB" sz="2400" dirty="0">
                <a:latin typeface="Century Gothic" panose="020B0502020202020204" pitchFamily="34" charset="0"/>
              </a:rPr>
              <a:t>Outreach and Therapeutic Services Lead</a:t>
            </a:r>
          </a:p>
          <a:p>
            <a:r>
              <a:rPr lang="en-US" sz="2400" b="1" dirty="0">
                <a:latin typeface="Century Gothic" panose="020B0502020202020204" pitchFamily="34" charset="0"/>
              </a:rPr>
              <a:t>Jenny Bramley- </a:t>
            </a:r>
            <a:r>
              <a:rPr lang="en-US" sz="2400" dirty="0">
                <a:latin typeface="Century Gothic" panose="020B0502020202020204" pitchFamily="34" charset="0"/>
              </a:rPr>
              <a:t>DESC- Outreach support worker</a:t>
            </a:r>
            <a:endParaRPr lang="en-GB" sz="2400" dirty="0">
              <a:latin typeface="Century Gothic" panose="020B0502020202020204" pitchFamily="34" charset="0"/>
            </a:endParaRPr>
          </a:p>
          <a:p>
            <a:r>
              <a:rPr lang="en-US" sz="2400" b="1" dirty="0">
                <a:latin typeface="Century Gothic" panose="020B0502020202020204" pitchFamily="34" charset="0"/>
              </a:rPr>
              <a:t>Katherine Elwood- </a:t>
            </a:r>
            <a:r>
              <a:rPr lang="en-US" sz="2400" dirty="0">
                <a:latin typeface="Century Gothic" panose="020B0502020202020204" pitchFamily="34" charset="0"/>
              </a:rPr>
              <a:t>Headteacher, Chair of behaviour and wellbeing sub-group, DHC lead headteacher</a:t>
            </a:r>
            <a:endParaRPr lang="en-GB" sz="2400" dirty="0">
              <a:latin typeface="Century Gothic" panose="020B0502020202020204" pitchFamily="34" charset="0"/>
            </a:endParaRPr>
          </a:p>
          <a:p>
            <a:r>
              <a:rPr lang="en-US" sz="2400" b="1" dirty="0">
                <a:latin typeface="Century Gothic" panose="020B0502020202020204" pitchFamily="34" charset="0"/>
              </a:rPr>
              <a:t>Ruth Mason- </a:t>
            </a:r>
            <a:r>
              <a:rPr lang="en-US" sz="2400" dirty="0">
                <a:latin typeface="Century Gothic" panose="020B0502020202020204" pitchFamily="34" charset="0"/>
              </a:rPr>
              <a:t>DSPL 8 Manager</a:t>
            </a:r>
          </a:p>
          <a:p>
            <a:r>
              <a:rPr lang="en-US" sz="2400" b="1" dirty="0">
                <a:latin typeface="Century Gothic" panose="020B0502020202020204" pitchFamily="34" charset="0"/>
              </a:rPr>
              <a:t>DSPL8 board</a:t>
            </a:r>
          </a:p>
          <a:p>
            <a:r>
              <a:rPr lang="en-US" sz="2400" b="1" dirty="0">
                <a:latin typeface="Century Gothic" panose="020B0502020202020204" pitchFamily="34" charset="0"/>
              </a:rPr>
              <a:t>DHC and DASH</a:t>
            </a:r>
          </a:p>
          <a:p>
            <a:r>
              <a:rPr lang="en-US" sz="2400" b="1" dirty="0">
                <a:latin typeface="Century Gothic" panose="020B0502020202020204" pitchFamily="34" charset="0"/>
              </a:rPr>
              <a:t>Lucy Williams – </a:t>
            </a:r>
            <a:r>
              <a:rPr lang="en-US" sz="2400" dirty="0">
                <a:latin typeface="Century Gothic" panose="020B0502020202020204" pitchFamily="34" charset="0"/>
              </a:rPr>
              <a:t>AHT Tring School- Y7 integration</a:t>
            </a:r>
          </a:p>
          <a:p>
            <a:r>
              <a:rPr lang="en-US" sz="2400" b="1" dirty="0">
                <a:latin typeface="Century Gothic" panose="020B0502020202020204" pitchFamily="34" charset="0"/>
              </a:rPr>
              <a:t>Rob Weightman- </a:t>
            </a:r>
            <a:r>
              <a:rPr lang="en-US" sz="2400" dirty="0">
                <a:latin typeface="Century Gothic" panose="020B0502020202020204" pitchFamily="34" charset="0"/>
              </a:rPr>
              <a:t>Headteacher</a:t>
            </a:r>
            <a:r>
              <a:rPr lang="en-US" sz="2400" b="1" dirty="0">
                <a:latin typeface="Century Gothic" panose="020B0502020202020204" pitchFamily="34" charset="0"/>
              </a:rPr>
              <a:t>- </a:t>
            </a:r>
            <a:r>
              <a:rPr lang="en-US" sz="2400" dirty="0">
                <a:latin typeface="Century Gothic" panose="020B0502020202020204" pitchFamily="34" charset="0"/>
              </a:rPr>
              <a:t>Tudor Primary School</a:t>
            </a:r>
            <a:endParaRPr lang="en-GB" sz="2400" dirty="0">
              <a:latin typeface="Century Gothic" panose="020B0502020202020204" pitchFamily="34" charset="0"/>
            </a:endParaRPr>
          </a:p>
          <a:p>
            <a:endParaRPr lang="en-GB" dirty="0"/>
          </a:p>
        </p:txBody>
      </p:sp>
    </p:spTree>
    <p:extLst>
      <p:ext uri="{BB962C8B-B14F-4D97-AF65-F5344CB8AC3E}">
        <p14:creationId xmlns:p14="http://schemas.microsoft.com/office/powerpoint/2010/main" val="16770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FAF9-87D7-467A-8919-E5F9C65A651A}"/>
              </a:ext>
            </a:extLst>
          </p:cNvPr>
          <p:cNvSpPr>
            <a:spLocks noGrp="1"/>
          </p:cNvSpPr>
          <p:nvPr>
            <p:ph type="title"/>
          </p:nvPr>
        </p:nvSpPr>
        <p:spPr/>
        <p:txBody>
          <a:bodyPr>
            <a:normAutofit/>
          </a:bodyPr>
          <a:lstStyle/>
          <a:p>
            <a:r>
              <a:rPr lang="en-US" sz="7200" dirty="0"/>
              <a:t>Why?</a:t>
            </a:r>
            <a:br>
              <a:rPr lang="en-US" sz="7200" dirty="0"/>
            </a:br>
            <a:r>
              <a:rPr lang="en-US" sz="3200" dirty="0"/>
              <a:t>The starting point…</a:t>
            </a:r>
            <a:endParaRPr lang="en-GB" sz="7200" dirty="0"/>
          </a:p>
        </p:txBody>
      </p:sp>
      <p:sp>
        <p:nvSpPr>
          <p:cNvPr id="3" name="Content Placeholder 2">
            <a:extLst>
              <a:ext uri="{FF2B5EF4-FFF2-40B4-BE49-F238E27FC236}">
                <a16:creationId xmlns:a16="http://schemas.microsoft.com/office/drawing/2014/main" id="{9688B684-3BA5-4997-A214-A5082CFD17FA}"/>
              </a:ext>
            </a:extLst>
          </p:cNvPr>
          <p:cNvSpPr>
            <a:spLocks noGrp="1"/>
          </p:cNvSpPr>
          <p:nvPr>
            <p:ph idx="1"/>
          </p:nvPr>
        </p:nvSpPr>
        <p:spPr>
          <a:xfrm>
            <a:off x="3721349" y="581720"/>
            <a:ext cx="8044827" cy="3869256"/>
          </a:xfrm>
        </p:spPr>
        <p:txBody>
          <a:bodyPr>
            <a:normAutofit fontScale="92500" lnSpcReduction="10000"/>
          </a:bodyPr>
          <a:lstStyle/>
          <a:p>
            <a:pPr marL="0" indent="0">
              <a:buNone/>
            </a:pPr>
            <a:r>
              <a:rPr lang="en-US" sz="2400" dirty="0">
                <a:latin typeface="Century Gothic" panose="020B0502020202020204" pitchFamily="34" charset="0"/>
              </a:rPr>
              <a:t>-Use/ extension of previous successful PPG work…</a:t>
            </a:r>
          </a:p>
          <a:p>
            <a:pPr marL="0" indent="0">
              <a:buNone/>
            </a:pPr>
            <a:r>
              <a:rPr lang="en-US" sz="2400" dirty="0">
                <a:latin typeface="Century Gothic" panose="020B0502020202020204" pitchFamily="34" charset="0"/>
              </a:rPr>
              <a:t>Previous experience of secondary transition arrangements... Including supporting those children/ families of higher need</a:t>
            </a:r>
          </a:p>
          <a:p>
            <a:pPr marL="0" indent="0">
              <a:buNone/>
            </a:pPr>
            <a:r>
              <a:rPr lang="en-US" sz="2400" dirty="0">
                <a:latin typeface="Century Gothic" panose="020B0502020202020204" pitchFamily="34" charset="0"/>
              </a:rPr>
              <a:t>-Responses of parents in the Tudor Primary school community…</a:t>
            </a:r>
          </a:p>
          <a:p>
            <a:pPr marL="0" indent="0">
              <a:buNone/>
            </a:pPr>
            <a:r>
              <a:rPr lang="en-US" sz="2400" dirty="0">
                <a:latin typeface="Century Gothic" panose="020B0502020202020204" pitchFamily="34" charset="0"/>
              </a:rPr>
              <a:t>Other points to note:</a:t>
            </a:r>
          </a:p>
          <a:p>
            <a:pPr marL="0" indent="0">
              <a:buNone/>
            </a:pPr>
            <a:r>
              <a:rPr lang="en-US" sz="2400" dirty="0">
                <a:latin typeface="Century Gothic" panose="020B0502020202020204" pitchFamily="34" charset="0"/>
              </a:rPr>
              <a:t>-Number of reduced hours timetables in year 6 that are not transferred/ transitioned to year 7</a:t>
            </a:r>
          </a:p>
          <a:p>
            <a:pPr marL="0" indent="0">
              <a:buNone/>
            </a:pPr>
            <a:r>
              <a:rPr lang="en-US" sz="2400" dirty="0">
                <a:latin typeface="Century Gothic" panose="020B0502020202020204" pitchFamily="34" charset="0"/>
              </a:rPr>
              <a:t>-Permanent Exclusion evidence raised at DESC:</a:t>
            </a:r>
          </a:p>
          <a:p>
            <a:pPr marL="0" indent="0">
              <a:buNone/>
            </a:pPr>
            <a:endParaRPr lang="en-GB" dirty="0">
              <a:latin typeface="Century Gothic" panose="020B0502020202020204" pitchFamily="34" charset="0"/>
            </a:endParaRPr>
          </a:p>
        </p:txBody>
      </p:sp>
      <p:pic>
        <p:nvPicPr>
          <p:cNvPr id="5" name="Picture 4">
            <a:extLst>
              <a:ext uri="{FF2B5EF4-FFF2-40B4-BE49-F238E27FC236}">
                <a16:creationId xmlns:a16="http://schemas.microsoft.com/office/drawing/2014/main" id="{A7E4767F-6EEE-4C6D-940D-86AE69754B04}"/>
              </a:ext>
            </a:extLst>
          </p:cNvPr>
          <p:cNvPicPr/>
          <p:nvPr/>
        </p:nvPicPr>
        <p:blipFill>
          <a:blip r:embed="rId2">
            <a:extLst>
              <a:ext uri="{28A0092B-C50C-407E-A947-70E740481C1C}">
                <a14:useLocalDpi xmlns:a14="http://schemas.microsoft.com/office/drawing/2010/main" val="0"/>
              </a:ext>
            </a:extLst>
          </a:blip>
          <a:stretch>
            <a:fillRect/>
          </a:stretch>
        </p:blipFill>
        <p:spPr>
          <a:xfrm>
            <a:off x="3721349" y="4400306"/>
            <a:ext cx="7927489" cy="1875974"/>
          </a:xfrm>
          <a:prstGeom prst="rect">
            <a:avLst/>
          </a:prstGeom>
        </p:spPr>
      </p:pic>
    </p:spTree>
    <p:extLst>
      <p:ext uri="{BB962C8B-B14F-4D97-AF65-F5344CB8AC3E}">
        <p14:creationId xmlns:p14="http://schemas.microsoft.com/office/powerpoint/2010/main" val="1420626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839D-ABB5-4B97-A923-4DE9453A98BD}"/>
              </a:ext>
            </a:extLst>
          </p:cNvPr>
          <p:cNvSpPr>
            <a:spLocks noGrp="1"/>
          </p:cNvSpPr>
          <p:nvPr>
            <p:ph type="title"/>
          </p:nvPr>
        </p:nvSpPr>
        <p:spPr/>
        <p:txBody>
          <a:bodyPr/>
          <a:lstStyle/>
          <a:p>
            <a:r>
              <a:rPr lang="en-US" dirty="0"/>
              <a:t>Impact!</a:t>
            </a:r>
            <a:br>
              <a:rPr lang="en-US" dirty="0"/>
            </a:br>
            <a:r>
              <a:rPr lang="en-US" dirty="0"/>
              <a:t> </a:t>
            </a:r>
            <a:br>
              <a:rPr lang="en-US" dirty="0"/>
            </a:br>
            <a:r>
              <a:rPr lang="en-US" dirty="0"/>
              <a:t>Early days but positive indicators…</a:t>
            </a:r>
            <a:endParaRPr lang="en-GB" dirty="0"/>
          </a:p>
        </p:txBody>
      </p:sp>
      <p:sp>
        <p:nvSpPr>
          <p:cNvPr id="3" name="Content Placeholder 2">
            <a:extLst>
              <a:ext uri="{FF2B5EF4-FFF2-40B4-BE49-F238E27FC236}">
                <a16:creationId xmlns:a16="http://schemas.microsoft.com/office/drawing/2014/main" id="{D4BC05B8-7377-49F2-8B4F-EC1C2BA36A17}"/>
              </a:ext>
            </a:extLst>
          </p:cNvPr>
          <p:cNvSpPr>
            <a:spLocks noGrp="1"/>
          </p:cNvSpPr>
          <p:nvPr>
            <p:ph idx="1"/>
          </p:nvPr>
        </p:nvSpPr>
        <p:spPr>
          <a:xfrm>
            <a:off x="3568823" y="864108"/>
            <a:ext cx="8007659" cy="5120640"/>
          </a:xfrm>
        </p:spPr>
        <p:txBody>
          <a:bodyPr>
            <a:normAutofit lnSpcReduction="10000"/>
          </a:bodyPr>
          <a:lstStyle/>
          <a:p>
            <a:pPr marL="0" indent="0">
              <a:buNone/>
            </a:pPr>
            <a:r>
              <a:rPr lang="en-US" sz="2400" b="1" dirty="0">
                <a:latin typeface="Century Gothic" panose="020B0502020202020204" pitchFamily="34" charset="0"/>
              </a:rPr>
              <a:t>Delivery:</a:t>
            </a:r>
          </a:p>
          <a:p>
            <a:r>
              <a:rPr lang="en-US" sz="2400" dirty="0">
                <a:latin typeface="Century Gothic" panose="020B0502020202020204" pitchFamily="34" charset="0"/>
              </a:rPr>
              <a:t>Secondary schools all agreed to the approach</a:t>
            </a:r>
          </a:p>
          <a:p>
            <a:r>
              <a:rPr lang="en-US" sz="2400" dirty="0">
                <a:latin typeface="Century Gothic" panose="020B0502020202020204" pitchFamily="34" charset="0"/>
              </a:rPr>
              <a:t>Secondary schools have responded proactively to questions/ challenges</a:t>
            </a:r>
          </a:p>
          <a:p>
            <a:r>
              <a:rPr lang="en-US" sz="2400">
                <a:latin typeface="Century Gothic" panose="020B0502020202020204" pitchFamily="34" charset="0"/>
              </a:rPr>
              <a:t>Feedback shares </a:t>
            </a:r>
            <a:r>
              <a:rPr lang="en-US" sz="2400" dirty="0">
                <a:latin typeface="Century Gothic" panose="020B0502020202020204" pitchFamily="34" charset="0"/>
              </a:rPr>
              <a:t>a true willingness to work in partnership</a:t>
            </a:r>
          </a:p>
          <a:p>
            <a:r>
              <a:rPr lang="en-US" sz="2400" dirty="0">
                <a:latin typeface="Century Gothic" panose="020B0502020202020204" pitchFamily="34" charset="0"/>
              </a:rPr>
              <a:t>88%* of responders think it has had a positive impact on approaches to transition </a:t>
            </a:r>
            <a:r>
              <a:rPr lang="en-US" sz="1100" dirty="0">
                <a:latin typeface="Century Gothic" panose="020B0502020202020204" pitchFamily="34" charset="0"/>
              </a:rPr>
              <a:t>(*source- Dacorum Transition Conference)</a:t>
            </a:r>
          </a:p>
          <a:p>
            <a:pPr marL="0" indent="0">
              <a:buNone/>
            </a:pPr>
            <a:r>
              <a:rPr lang="en-US" sz="2400" b="1" dirty="0">
                <a:latin typeface="Century Gothic" panose="020B0502020202020204" pitchFamily="34" charset="0"/>
              </a:rPr>
              <a:t>Data:</a:t>
            </a:r>
          </a:p>
          <a:p>
            <a:r>
              <a:rPr lang="en-US" sz="2400" dirty="0">
                <a:latin typeface="Century Gothic" panose="020B0502020202020204" pitchFamily="34" charset="0"/>
              </a:rPr>
              <a:t>Over 25% reduction in PXs for the same period (19-2023/2024,  14- 2024/2025)</a:t>
            </a:r>
          </a:p>
          <a:p>
            <a:r>
              <a:rPr lang="en-US" sz="2400" dirty="0">
                <a:latin typeface="Century Gothic" panose="020B0502020202020204" pitchFamily="34" charset="0"/>
              </a:rPr>
              <a:t>No PXs in year 7 or 8 at all so far whereas 5 in the same period last year  </a:t>
            </a:r>
          </a:p>
        </p:txBody>
      </p:sp>
    </p:spTree>
    <p:extLst>
      <p:ext uri="{BB962C8B-B14F-4D97-AF65-F5344CB8AC3E}">
        <p14:creationId xmlns:p14="http://schemas.microsoft.com/office/powerpoint/2010/main" val="202903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839D-ABB5-4B97-A923-4DE9453A98BD}"/>
              </a:ext>
            </a:extLst>
          </p:cNvPr>
          <p:cNvSpPr>
            <a:spLocks noGrp="1"/>
          </p:cNvSpPr>
          <p:nvPr>
            <p:ph type="title"/>
          </p:nvPr>
        </p:nvSpPr>
        <p:spPr/>
        <p:txBody>
          <a:bodyPr/>
          <a:lstStyle/>
          <a:p>
            <a:r>
              <a:rPr lang="en-US" dirty="0"/>
              <a:t>Idea- link to:</a:t>
            </a:r>
            <a:br>
              <a:rPr lang="en-US" dirty="0"/>
            </a:br>
            <a:r>
              <a:rPr lang="en-US" dirty="0"/>
              <a:t> </a:t>
            </a:r>
            <a:br>
              <a:rPr lang="en-US" dirty="0"/>
            </a:br>
            <a:r>
              <a:rPr lang="en-US" dirty="0"/>
              <a:t>‘Tiered Approach to Emotional Wellbeing and Behaviour Strategy’</a:t>
            </a:r>
            <a:endParaRPr lang="en-GB" dirty="0"/>
          </a:p>
        </p:txBody>
      </p:sp>
      <p:sp>
        <p:nvSpPr>
          <p:cNvPr id="3" name="Content Placeholder 2">
            <a:extLst>
              <a:ext uri="{FF2B5EF4-FFF2-40B4-BE49-F238E27FC236}">
                <a16:creationId xmlns:a16="http://schemas.microsoft.com/office/drawing/2014/main" id="{D4BC05B8-7377-49F2-8B4F-EC1C2BA36A17}"/>
              </a:ext>
            </a:extLst>
          </p:cNvPr>
          <p:cNvSpPr>
            <a:spLocks noGrp="1"/>
          </p:cNvSpPr>
          <p:nvPr>
            <p:ph idx="1"/>
          </p:nvPr>
        </p:nvSpPr>
        <p:spPr>
          <a:xfrm>
            <a:off x="3568823" y="864108"/>
            <a:ext cx="8007659" cy="5120640"/>
          </a:xfrm>
        </p:spPr>
        <p:txBody>
          <a:bodyPr>
            <a:normAutofit fontScale="92500" lnSpcReduction="20000"/>
          </a:bodyPr>
          <a:lstStyle/>
          <a:p>
            <a:pPr marL="0" indent="0">
              <a:buNone/>
            </a:pPr>
            <a:r>
              <a:rPr lang="en-US" sz="3200" b="1" dirty="0">
                <a:latin typeface="Century Gothic" panose="020B0502020202020204" pitchFamily="34" charset="0"/>
              </a:rPr>
              <a:t>Working in partnership to benefit from:</a:t>
            </a:r>
          </a:p>
          <a:p>
            <a:pPr marL="0" indent="0">
              <a:buNone/>
            </a:pPr>
            <a:endParaRPr lang="en-US" sz="3200" dirty="0">
              <a:latin typeface="Century Gothic" panose="020B0502020202020204" pitchFamily="34" charset="0"/>
            </a:endParaRPr>
          </a:p>
          <a:p>
            <a:r>
              <a:rPr lang="en-US" sz="3200" dirty="0">
                <a:latin typeface="Century Gothic" panose="020B0502020202020204" pitchFamily="34" charset="0"/>
              </a:rPr>
              <a:t>shared language</a:t>
            </a:r>
          </a:p>
          <a:p>
            <a:r>
              <a:rPr lang="en-US" sz="3200" dirty="0">
                <a:latin typeface="Century Gothic" panose="020B0502020202020204" pitchFamily="34" charset="0"/>
              </a:rPr>
              <a:t>awareness of what to do sequentially</a:t>
            </a:r>
          </a:p>
          <a:p>
            <a:r>
              <a:rPr lang="en-US" sz="3200" dirty="0">
                <a:latin typeface="Century Gothic" panose="020B0502020202020204" pitchFamily="34" charset="0"/>
              </a:rPr>
              <a:t>recognition of different levels of support</a:t>
            </a:r>
          </a:p>
          <a:p>
            <a:r>
              <a:rPr lang="en-US" sz="3200" dirty="0">
                <a:latin typeface="Century Gothic" panose="020B0502020202020204" pitchFamily="34" charset="0"/>
              </a:rPr>
              <a:t>‘bespoke’ signposting</a:t>
            </a:r>
          </a:p>
          <a:p>
            <a:endParaRPr lang="en-US" sz="3200" dirty="0">
              <a:latin typeface="Century Gothic" panose="020B0502020202020204" pitchFamily="34" charset="0"/>
            </a:endParaRPr>
          </a:p>
          <a:p>
            <a:r>
              <a:rPr lang="en-US" sz="3200" dirty="0">
                <a:latin typeface="Century Gothic" panose="020B0502020202020204" pitchFamily="34" charset="0"/>
              </a:rPr>
              <a:t>exemplars of good practice</a:t>
            </a:r>
          </a:p>
          <a:p>
            <a:r>
              <a:rPr lang="en-US" sz="3200" dirty="0">
                <a:latin typeface="Century Gothic" panose="020B0502020202020204" pitchFamily="34" charset="0"/>
              </a:rPr>
              <a:t>Increased partnership between schools for transition/ post transition</a:t>
            </a:r>
          </a:p>
          <a:p>
            <a:r>
              <a:rPr lang="en-US" sz="3200" dirty="0">
                <a:latin typeface="Century Gothic" panose="020B0502020202020204" pitchFamily="34" charset="0"/>
              </a:rPr>
              <a:t>a ‘shared understanding’…</a:t>
            </a:r>
            <a:endParaRPr lang="en-GB" dirty="0">
              <a:latin typeface="Century Gothic" panose="020B0502020202020204" pitchFamily="34" charset="0"/>
            </a:endParaRPr>
          </a:p>
        </p:txBody>
      </p:sp>
    </p:spTree>
    <p:extLst>
      <p:ext uri="{BB962C8B-B14F-4D97-AF65-F5344CB8AC3E}">
        <p14:creationId xmlns:p14="http://schemas.microsoft.com/office/powerpoint/2010/main" val="88235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9946-BE12-4993-8672-80CE11C1116F}"/>
              </a:ext>
            </a:extLst>
          </p:cNvPr>
          <p:cNvSpPr>
            <a:spLocks noGrp="1"/>
          </p:cNvSpPr>
          <p:nvPr>
            <p:ph type="title"/>
          </p:nvPr>
        </p:nvSpPr>
        <p:spPr/>
        <p:txBody>
          <a:bodyPr/>
          <a:lstStyle/>
          <a:p>
            <a:r>
              <a:rPr lang="en-US" dirty="0"/>
              <a:t>Tiers</a:t>
            </a:r>
            <a:endParaRPr lang="en-GB" dirty="0"/>
          </a:p>
        </p:txBody>
      </p:sp>
      <p:sp>
        <p:nvSpPr>
          <p:cNvPr id="3" name="Content Placeholder 2">
            <a:extLst>
              <a:ext uri="{FF2B5EF4-FFF2-40B4-BE49-F238E27FC236}">
                <a16:creationId xmlns:a16="http://schemas.microsoft.com/office/drawing/2014/main" id="{F3260595-0E1C-462E-9919-038A05E9A754}"/>
              </a:ext>
            </a:extLst>
          </p:cNvPr>
          <p:cNvSpPr>
            <a:spLocks noGrp="1"/>
          </p:cNvSpPr>
          <p:nvPr>
            <p:ph idx="1"/>
          </p:nvPr>
        </p:nvSpPr>
        <p:spPr/>
        <p:txBody>
          <a:bodyPr>
            <a:normAutofit/>
          </a:bodyPr>
          <a:lstStyle/>
          <a:p>
            <a:r>
              <a:rPr lang="en-US" sz="3600" dirty="0">
                <a:latin typeface="Century Gothic" panose="020B0502020202020204" pitchFamily="34" charset="0"/>
              </a:rPr>
              <a:t>Universal</a:t>
            </a:r>
          </a:p>
          <a:p>
            <a:endParaRPr lang="en-US" sz="3600" dirty="0">
              <a:latin typeface="Century Gothic" panose="020B0502020202020204" pitchFamily="34" charset="0"/>
            </a:endParaRPr>
          </a:p>
          <a:p>
            <a:r>
              <a:rPr lang="en-US" sz="3600" dirty="0">
                <a:latin typeface="Century Gothic" panose="020B0502020202020204" pitchFamily="34" charset="0"/>
              </a:rPr>
              <a:t>Universal +</a:t>
            </a:r>
          </a:p>
          <a:p>
            <a:endParaRPr lang="en-US" sz="3600" dirty="0">
              <a:latin typeface="Century Gothic" panose="020B0502020202020204" pitchFamily="34" charset="0"/>
            </a:endParaRPr>
          </a:p>
          <a:p>
            <a:r>
              <a:rPr lang="en-US" sz="3600" dirty="0">
                <a:latin typeface="Century Gothic" panose="020B0502020202020204" pitchFamily="34" charset="0"/>
              </a:rPr>
              <a:t>Targeted</a:t>
            </a:r>
          </a:p>
          <a:p>
            <a:endParaRPr lang="en-US" sz="3600" dirty="0">
              <a:latin typeface="Century Gothic" panose="020B0502020202020204" pitchFamily="34" charset="0"/>
            </a:endParaRPr>
          </a:p>
          <a:p>
            <a:r>
              <a:rPr lang="en-US" sz="3600" dirty="0">
                <a:latin typeface="Century Gothic" panose="020B0502020202020204" pitchFamily="34" charset="0"/>
              </a:rPr>
              <a:t>Targeted +</a:t>
            </a:r>
            <a:endParaRPr lang="en-GB" sz="3600" dirty="0">
              <a:latin typeface="Century Gothic" panose="020B0502020202020204" pitchFamily="34" charset="0"/>
            </a:endParaRPr>
          </a:p>
        </p:txBody>
      </p:sp>
    </p:spTree>
    <p:extLst>
      <p:ext uri="{BB962C8B-B14F-4D97-AF65-F5344CB8AC3E}">
        <p14:creationId xmlns:p14="http://schemas.microsoft.com/office/powerpoint/2010/main" val="30883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9946-BE12-4993-8672-80CE11C1116F}"/>
              </a:ext>
            </a:extLst>
          </p:cNvPr>
          <p:cNvSpPr>
            <a:spLocks noGrp="1"/>
          </p:cNvSpPr>
          <p:nvPr>
            <p:ph type="title"/>
          </p:nvPr>
        </p:nvSpPr>
        <p:spPr/>
        <p:txBody>
          <a:bodyPr/>
          <a:lstStyle/>
          <a:p>
            <a:r>
              <a:rPr lang="en-US" dirty="0">
                <a:latin typeface="Century Gothic" panose="020B0502020202020204" pitchFamily="34" charset="0"/>
              </a:rPr>
              <a:t>Universal</a:t>
            </a:r>
            <a:br>
              <a:rPr lang="en-US" dirty="0">
                <a:latin typeface="Century Gothic" panose="020B0502020202020204" pitchFamily="34" charset="0"/>
              </a:rPr>
            </a:br>
            <a:endParaRPr lang="en-GB" dirty="0"/>
          </a:p>
        </p:txBody>
      </p:sp>
      <p:sp>
        <p:nvSpPr>
          <p:cNvPr id="3" name="Content Placeholder 2">
            <a:extLst>
              <a:ext uri="{FF2B5EF4-FFF2-40B4-BE49-F238E27FC236}">
                <a16:creationId xmlns:a16="http://schemas.microsoft.com/office/drawing/2014/main" id="{F3260595-0E1C-462E-9919-038A05E9A754}"/>
              </a:ext>
            </a:extLst>
          </p:cNvPr>
          <p:cNvSpPr>
            <a:spLocks noGrp="1"/>
          </p:cNvSpPr>
          <p:nvPr>
            <p:ph idx="1"/>
          </p:nvPr>
        </p:nvSpPr>
        <p:spPr>
          <a:xfrm>
            <a:off x="3869267" y="164860"/>
            <a:ext cx="7802779" cy="6437645"/>
          </a:xfrm>
        </p:spPr>
        <p:txBody>
          <a:bodyPr>
            <a:normAutofit lnSpcReduction="10000"/>
          </a:bodyPr>
          <a:lstStyle/>
          <a:p>
            <a:r>
              <a:rPr lang="en-US" sz="2800" dirty="0">
                <a:latin typeface="Century Gothic" panose="020B0502020202020204" pitchFamily="34" charset="0"/>
              </a:rPr>
              <a:t>visit from year 7 lead to primary group</a:t>
            </a:r>
            <a:endParaRPr lang="en-GB" sz="2800" dirty="0">
              <a:latin typeface="Century Gothic" panose="020B0502020202020204" pitchFamily="34" charset="0"/>
            </a:endParaRPr>
          </a:p>
          <a:p>
            <a:r>
              <a:rPr lang="en-US" sz="2800" dirty="0">
                <a:latin typeface="Century Gothic" panose="020B0502020202020204" pitchFamily="34" charset="0"/>
              </a:rPr>
              <a:t>summer school opportunities</a:t>
            </a:r>
            <a:endParaRPr lang="en-GB" sz="2800" dirty="0">
              <a:latin typeface="Century Gothic" panose="020B0502020202020204" pitchFamily="34" charset="0"/>
            </a:endParaRPr>
          </a:p>
          <a:p>
            <a:r>
              <a:rPr lang="en-US" sz="2800" dirty="0">
                <a:latin typeface="Century Gothic" panose="020B0502020202020204" pitchFamily="34" charset="0"/>
              </a:rPr>
              <a:t>transition day for all</a:t>
            </a:r>
            <a:endParaRPr lang="en-GB" sz="2800" dirty="0">
              <a:latin typeface="Century Gothic" panose="020B0502020202020204" pitchFamily="34" charset="0"/>
            </a:endParaRPr>
          </a:p>
          <a:p>
            <a:r>
              <a:rPr lang="en-US" sz="2800" dirty="0">
                <a:latin typeface="Century Gothic" panose="020B0502020202020204" pitchFamily="34" charset="0"/>
              </a:rPr>
              <a:t>secondary school parent meeting new parents</a:t>
            </a:r>
            <a:endParaRPr lang="en-GB" sz="2800" dirty="0">
              <a:latin typeface="Century Gothic" panose="020B0502020202020204" pitchFamily="34" charset="0"/>
            </a:endParaRPr>
          </a:p>
          <a:p>
            <a:r>
              <a:rPr lang="en-US" sz="2800" dirty="0">
                <a:latin typeface="Century Gothic" panose="020B0502020202020204" pitchFamily="34" charset="0"/>
              </a:rPr>
              <a:t>taster evening for parents after school allocation</a:t>
            </a:r>
            <a:endParaRPr lang="en-GB" sz="2800" dirty="0">
              <a:latin typeface="Century Gothic" panose="020B0502020202020204" pitchFamily="34" charset="0"/>
            </a:endParaRPr>
          </a:p>
          <a:p>
            <a:r>
              <a:rPr lang="en-US" sz="2800" dirty="0">
                <a:latin typeface="Century Gothic" panose="020B0502020202020204" pitchFamily="34" charset="0"/>
              </a:rPr>
              <a:t>September start in school with just year 7</a:t>
            </a:r>
            <a:endParaRPr lang="en-GB" sz="2800" dirty="0">
              <a:latin typeface="Century Gothic" panose="020B0502020202020204" pitchFamily="34" charset="0"/>
            </a:endParaRPr>
          </a:p>
          <a:p>
            <a:r>
              <a:rPr lang="en-US" sz="2800" dirty="0">
                <a:latin typeface="Century Gothic" panose="020B0502020202020204" pitchFamily="34" charset="0"/>
              </a:rPr>
              <a:t>monitoring of engagement from parents for transition activities</a:t>
            </a:r>
            <a:endParaRPr lang="en-GB" sz="2800" dirty="0">
              <a:latin typeface="Century Gothic" panose="020B0502020202020204" pitchFamily="34" charset="0"/>
            </a:endParaRPr>
          </a:p>
          <a:p>
            <a:r>
              <a:rPr lang="en-US" sz="2800" dirty="0">
                <a:latin typeface="Century Gothic" panose="020B0502020202020204" pitchFamily="34" charset="0"/>
              </a:rPr>
              <a:t>Autumn visit from primary lead/ head to secondary to speak to pupils (cohort dependent)</a:t>
            </a:r>
            <a:endParaRPr lang="en-GB" sz="2800" dirty="0">
              <a:latin typeface="Century Gothic" panose="020B0502020202020204" pitchFamily="34" charset="0"/>
            </a:endParaRPr>
          </a:p>
          <a:p>
            <a:r>
              <a:rPr lang="en-US" sz="2800" dirty="0">
                <a:latin typeface="Century Gothic" panose="020B0502020202020204" pitchFamily="34" charset="0"/>
              </a:rPr>
              <a:t>ongoing named person at secondary (</a:t>
            </a:r>
            <a:r>
              <a:rPr lang="en-US" sz="2800" dirty="0" err="1">
                <a:latin typeface="Century Gothic" panose="020B0502020202020204" pitchFamily="34" charset="0"/>
              </a:rPr>
              <a:t>eg</a:t>
            </a:r>
            <a:r>
              <a:rPr lang="en-US" sz="2800" dirty="0">
                <a:latin typeface="Century Gothic" panose="020B0502020202020204" pitchFamily="34" charset="0"/>
              </a:rPr>
              <a:t> form tutor)</a:t>
            </a:r>
            <a:endParaRPr lang="en-US" sz="4400" dirty="0">
              <a:latin typeface="Century Gothic" panose="020B0502020202020204" pitchFamily="34" charset="0"/>
            </a:endParaRPr>
          </a:p>
        </p:txBody>
      </p:sp>
    </p:spTree>
    <p:extLst>
      <p:ext uri="{BB962C8B-B14F-4D97-AF65-F5344CB8AC3E}">
        <p14:creationId xmlns:p14="http://schemas.microsoft.com/office/powerpoint/2010/main" val="8344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9946-BE12-4993-8672-80CE11C1116F}"/>
              </a:ext>
            </a:extLst>
          </p:cNvPr>
          <p:cNvSpPr>
            <a:spLocks noGrp="1"/>
          </p:cNvSpPr>
          <p:nvPr>
            <p:ph type="title"/>
          </p:nvPr>
        </p:nvSpPr>
        <p:spPr/>
        <p:txBody>
          <a:bodyPr/>
          <a:lstStyle/>
          <a:p>
            <a:r>
              <a:rPr lang="en-US" dirty="0">
                <a:latin typeface="Century Gothic" panose="020B0502020202020204" pitchFamily="34" charset="0"/>
              </a:rPr>
              <a:t>Universal +</a:t>
            </a:r>
            <a:br>
              <a:rPr lang="en-US" dirty="0">
                <a:latin typeface="Century Gothic" panose="020B0502020202020204" pitchFamily="34" charset="0"/>
              </a:rPr>
            </a:br>
            <a:endParaRPr lang="en-GB" dirty="0"/>
          </a:p>
        </p:txBody>
      </p:sp>
      <p:sp>
        <p:nvSpPr>
          <p:cNvPr id="3" name="Content Placeholder 2">
            <a:extLst>
              <a:ext uri="{FF2B5EF4-FFF2-40B4-BE49-F238E27FC236}">
                <a16:creationId xmlns:a16="http://schemas.microsoft.com/office/drawing/2014/main" id="{F3260595-0E1C-462E-9919-038A05E9A754}"/>
              </a:ext>
            </a:extLst>
          </p:cNvPr>
          <p:cNvSpPr>
            <a:spLocks noGrp="1"/>
          </p:cNvSpPr>
          <p:nvPr>
            <p:ph idx="1"/>
          </p:nvPr>
        </p:nvSpPr>
        <p:spPr>
          <a:xfrm>
            <a:off x="3869267" y="164860"/>
            <a:ext cx="7802779" cy="6437645"/>
          </a:xfrm>
        </p:spPr>
        <p:txBody>
          <a:bodyPr>
            <a:normAutofit/>
          </a:bodyPr>
          <a:lstStyle/>
          <a:p>
            <a:pPr>
              <a:lnSpc>
                <a:spcPct val="107000"/>
              </a:lnSpc>
              <a:spcAft>
                <a:spcPts val="800"/>
              </a:spcAft>
            </a:pPr>
            <a:r>
              <a:rPr lang="en-US" sz="2800" dirty="0">
                <a:latin typeface="Century Gothic" panose="020B0502020202020204" pitchFamily="34" charset="0"/>
                <a:ea typeface="Calibri" panose="020F0502020204030204" pitchFamily="34" charset="0"/>
                <a:cs typeface="Times New Roman" panose="02020603050405020304" pitchFamily="18" charset="0"/>
              </a:rPr>
              <a:t>extra transition day for targeted pupils</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Century Gothic" panose="020B0502020202020204" pitchFamily="34" charset="0"/>
                <a:ea typeface="Calibri" panose="020F0502020204030204" pitchFamily="34" charset="0"/>
                <a:cs typeface="Times New Roman" panose="02020603050405020304" pitchFamily="18" charset="0"/>
              </a:rPr>
              <a:t>enhanced signposting for support</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Century Gothic" panose="020B0502020202020204" pitchFamily="34" charset="0"/>
                <a:ea typeface="Calibri" panose="020F0502020204030204" pitchFamily="34" charset="0"/>
                <a:cs typeface="Times New Roman" panose="02020603050405020304" pitchFamily="18" charset="0"/>
              </a:rPr>
              <a:t>additional transition opportunities of lone movers</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Century Gothic" panose="020B0502020202020204" pitchFamily="34" charset="0"/>
                <a:ea typeface="Calibri" panose="020F0502020204030204" pitchFamily="34" charset="0"/>
                <a:cs typeface="Times New Roman" panose="02020603050405020304" pitchFamily="18" charset="0"/>
              </a:rPr>
              <a:t>secondary school coffee mornings for parents in advance of year 7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Century Gothic" panose="020B0502020202020204" pitchFamily="34" charset="0"/>
                <a:ea typeface="Calibri" panose="020F0502020204030204" pitchFamily="34" charset="0"/>
                <a:cs typeface="Times New Roman" panose="02020603050405020304" pitchFamily="18" charset="0"/>
              </a:rPr>
              <a:t>visit with primary member of staff</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Century Gothic" panose="020B0502020202020204" pitchFamily="34" charset="0"/>
                <a:ea typeface="Calibri" panose="020F0502020204030204" pitchFamily="34" charset="0"/>
                <a:cs typeface="Times New Roman" panose="02020603050405020304" pitchFamily="18" charset="0"/>
              </a:rPr>
              <a:t>sharing of phone support between primary and secondary</a:t>
            </a:r>
            <a:endParaRPr lang="en-GB"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9946-BE12-4993-8672-80CE11C1116F}"/>
              </a:ext>
            </a:extLst>
          </p:cNvPr>
          <p:cNvSpPr>
            <a:spLocks noGrp="1"/>
          </p:cNvSpPr>
          <p:nvPr>
            <p:ph type="title"/>
          </p:nvPr>
        </p:nvSpPr>
        <p:spPr/>
        <p:txBody>
          <a:bodyPr/>
          <a:lstStyle/>
          <a:p>
            <a:r>
              <a:rPr lang="en-US" dirty="0">
                <a:latin typeface="Century Gothic" panose="020B0502020202020204" pitchFamily="34" charset="0"/>
              </a:rPr>
              <a:t>Targeted</a:t>
            </a:r>
            <a:br>
              <a:rPr lang="en-US" dirty="0">
                <a:latin typeface="Century Gothic" panose="020B0502020202020204" pitchFamily="34" charset="0"/>
              </a:rPr>
            </a:br>
            <a:endParaRPr lang="en-GB" dirty="0"/>
          </a:p>
        </p:txBody>
      </p:sp>
      <p:sp>
        <p:nvSpPr>
          <p:cNvPr id="3" name="Content Placeholder 2">
            <a:extLst>
              <a:ext uri="{FF2B5EF4-FFF2-40B4-BE49-F238E27FC236}">
                <a16:creationId xmlns:a16="http://schemas.microsoft.com/office/drawing/2014/main" id="{F3260595-0E1C-462E-9919-038A05E9A754}"/>
              </a:ext>
            </a:extLst>
          </p:cNvPr>
          <p:cNvSpPr>
            <a:spLocks noGrp="1"/>
          </p:cNvSpPr>
          <p:nvPr>
            <p:ph idx="1"/>
          </p:nvPr>
        </p:nvSpPr>
        <p:spPr>
          <a:xfrm>
            <a:off x="3869267" y="164860"/>
            <a:ext cx="7802779" cy="6437645"/>
          </a:xfrm>
        </p:spPr>
        <p:txBody>
          <a:bodyPr>
            <a:normAutofit/>
          </a:bodyPr>
          <a:lstStyle/>
          <a:p>
            <a:r>
              <a:rPr lang="en-US" sz="3200" dirty="0">
                <a:latin typeface="Century Gothic" panose="020B0502020202020204" pitchFamily="34" charset="0"/>
              </a:rPr>
              <a:t>supported visit to secondary with SENCo/ INCo</a:t>
            </a:r>
            <a:endParaRPr lang="en-GB" sz="3200" dirty="0">
              <a:latin typeface="Century Gothic" panose="020B0502020202020204" pitchFamily="34" charset="0"/>
            </a:endParaRPr>
          </a:p>
          <a:p>
            <a:r>
              <a:rPr lang="en-US" sz="3200" dirty="0">
                <a:latin typeface="Century Gothic" panose="020B0502020202020204" pitchFamily="34" charset="0"/>
              </a:rPr>
              <a:t>secondary SEND visit TO primary setting</a:t>
            </a:r>
            <a:endParaRPr lang="en-GB" sz="3200" dirty="0">
              <a:latin typeface="Century Gothic" panose="020B0502020202020204" pitchFamily="34" charset="0"/>
            </a:endParaRPr>
          </a:p>
          <a:p>
            <a:r>
              <a:rPr lang="en-US" sz="3200" dirty="0">
                <a:latin typeface="Century Gothic" panose="020B0502020202020204" pitchFamily="34" charset="0"/>
              </a:rPr>
              <a:t>home visits when required</a:t>
            </a:r>
            <a:endParaRPr lang="en-GB" sz="3200" dirty="0">
              <a:latin typeface="Century Gothic" panose="020B0502020202020204" pitchFamily="34" charset="0"/>
            </a:endParaRPr>
          </a:p>
          <a:p>
            <a:r>
              <a:rPr lang="en-US" sz="3200" dirty="0">
                <a:latin typeface="Century Gothic" panose="020B0502020202020204" pitchFamily="34" charset="0"/>
              </a:rPr>
              <a:t>additional specialist contact (pastoral) for family</a:t>
            </a:r>
            <a:endParaRPr lang="en-GB" sz="3200" dirty="0">
              <a:latin typeface="Century Gothic" panose="020B0502020202020204" pitchFamily="34" charset="0"/>
            </a:endParaRPr>
          </a:p>
        </p:txBody>
      </p:sp>
    </p:spTree>
    <p:extLst>
      <p:ext uri="{BB962C8B-B14F-4D97-AF65-F5344CB8AC3E}">
        <p14:creationId xmlns:p14="http://schemas.microsoft.com/office/powerpoint/2010/main" val="408620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9946-BE12-4993-8672-80CE11C1116F}"/>
              </a:ext>
            </a:extLst>
          </p:cNvPr>
          <p:cNvSpPr>
            <a:spLocks noGrp="1"/>
          </p:cNvSpPr>
          <p:nvPr>
            <p:ph type="title"/>
          </p:nvPr>
        </p:nvSpPr>
        <p:spPr/>
        <p:txBody>
          <a:bodyPr/>
          <a:lstStyle/>
          <a:p>
            <a:r>
              <a:rPr lang="en-US" dirty="0">
                <a:latin typeface="Century Gothic" panose="020B0502020202020204" pitchFamily="34" charset="0"/>
              </a:rPr>
              <a:t>Targeted +</a:t>
            </a:r>
            <a:br>
              <a:rPr lang="en-US" dirty="0">
                <a:latin typeface="Century Gothic" panose="020B0502020202020204" pitchFamily="34" charset="0"/>
              </a:rPr>
            </a:br>
            <a:endParaRPr lang="en-GB" dirty="0"/>
          </a:p>
        </p:txBody>
      </p:sp>
      <p:sp>
        <p:nvSpPr>
          <p:cNvPr id="3" name="Content Placeholder 2">
            <a:extLst>
              <a:ext uri="{FF2B5EF4-FFF2-40B4-BE49-F238E27FC236}">
                <a16:creationId xmlns:a16="http://schemas.microsoft.com/office/drawing/2014/main" id="{F3260595-0E1C-462E-9919-038A05E9A754}"/>
              </a:ext>
            </a:extLst>
          </p:cNvPr>
          <p:cNvSpPr>
            <a:spLocks noGrp="1"/>
          </p:cNvSpPr>
          <p:nvPr>
            <p:ph idx="1"/>
          </p:nvPr>
        </p:nvSpPr>
        <p:spPr>
          <a:xfrm>
            <a:off x="3869267" y="164860"/>
            <a:ext cx="7802779" cy="6437645"/>
          </a:xfrm>
        </p:spPr>
        <p:txBody>
          <a:bodyPr>
            <a:normAutofit fontScale="77500" lnSpcReduction="20000"/>
          </a:bodyPr>
          <a:lstStyle/>
          <a:p>
            <a:pPr>
              <a:lnSpc>
                <a:spcPct val="107000"/>
              </a:lnSpc>
              <a:spcAft>
                <a:spcPts val="800"/>
              </a:spcAft>
            </a:pPr>
            <a:r>
              <a:rPr lang="en-US" sz="3200" dirty="0">
                <a:latin typeface="Century Gothic" panose="020B0502020202020204" pitchFamily="34" charset="0"/>
                <a:ea typeface="Calibri" panose="020F0502020204030204" pitchFamily="34" charset="0"/>
                <a:cs typeface="Times New Roman" panose="02020603050405020304" pitchFamily="18" charset="0"/>
              </a:rPr>
              <a:t>structured meeting with secondary lead and family* (*with advocate if required)</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Century Gothic" panose="020B0502020202020204" pitchFamily="34" charset="0"/>
                <a:ea typeface="Calibri" panose="020F0502020204030204" pitchFamily="34" charset="0"/>
                <a:cs typeface="Times New Roman" panose="02020603050405020304" pitchFamily="18" charset="0"/>
              </a:rPr>
              <a:t>meeting between primary and secondary leads/ DSLs (professionals meeting)</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Century Gothic" panose="020B0502020202020204" pitchFamily="34" charset="0"/>
                <a:ea typeface="Calibri" panose="020F0502020204030204" pitchFamily="34" charset="0"/>
                <a:cs typeface="Times New Roman" panose="02020603050405020304" pitchFamily="18" charset="0"/>
              </a:rPr>
              <a:t>-creation of agreed transition targets and actions (formal)</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Century Gothic" panose="020B0502020202020204" pitchFamily="34" charset="0"/>
                <a:ea typeface="Calibri" panose="020F0502020204030204" pitchFamily="34" charset="0"/>
                <a:cs typeface="Times New Roman" panose="02020603050405020304" pitchFamily="18" charset="0"/>
              </a:rPr>
              <a:t>weekly/ monthly meeting for family and secondary member of staff/ lead</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Century Gothic" panose="020B0502020202020204" pitchFamily="34" charset="0"/>
                <a:ea typeface="Calibri" panose="020F0502020204030204" pitchFamily="34" charset="0"/>
                <a:cs typeface="Times New Roman" panose="02020603050405020304" pitchFamily="18" charset="0"/>
              </a:rPr>
              <a:t>-where EHCPs are in place, secondary school to attend year 6 EHCP review   </a:t>
            </a:r>
          </a:p>
          <a:p>
            <a:pPr marL="0" indent="0">
              <a:lnSpc>
                <a:spcPct val="107000"/>
              </a:lnSpc>
              <a:spcAft>
                <a:spcPts val="800"/>
              </a:spcAft>
              <a:buNone/>
            </a:pPr>
            <a:r>
              <a:rPr lang="en-US" sz="4000" dirty="0">
                <a:latin typeface="Calibri" panose="020F0502020204030204" pitchFamily="34" charset="0"/>
                <a:ea typeface="Calibri" panose="020F0502020204030204" pitchFamily="34" charset="0"/>
                <a:cs typeface="Times New Roman" panose="02020603050405020304" pitchFamily="18" charset="0"/>
              </a:rPr>
              <a:t>Extra tier? ‘Specialist’</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latin typeface="Century Gothic" panose="020B0502020202020204" pitchFamily="34" charset="0"/>
                <a:ea typeface="Calibri" panose="020F0502020204030204" pitchFamily="34" charset="0"/>
                <a:cs typeface="Times New Roman" panose="02020603050405020304" pitchFamily="18" charset="0"/>
              </a:rPr>
              <a:t>-DESC transition support* </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3200" dirty="0">
                <a:latin typeface="Century Gothic" panose="020B0502020202020204" pitchFamily="34" charset="0"/>
                <a:ea typeface="Calibri" panose="020F0502020204030204" pitchFamily="34" charset="0"/>
                <a:cs typeface="Times New Roman" panose="02020603050405020304" pitchFamily="18" charset="0"/>
              </a:rPr>
              <a:t>*previously identified pupils</a:t>
            </a:r>
            <a:endParaRPr lang="en-GB"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0719173"/>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A5E12859D91C47B2ADF2B68D2057E4" ma:contentTypeVersion="15" ma:contentTypeDescription="Create a new document." ma:contentTypeScope="" ma:versionID="fc7ef8c29019f8f2c875ecde3c8e68fb">
  <xsd:schema xmlns:xsd="http://www.w3.org/2001/XMLSchema" xmlns:xs="http://www.w3.org/2001/XMLSchema" xmlns:p="http://schemas.microsoft.com/office/2006/metadata/properties" xmlns:ns2="49181f39-ea4c-46f0-ae86-ef058dcb7632" xmlns:ns3="b1a110be-940c-4b7d-ae7c-2f55d400d4b6" targetNamespace="http://schemas.microsoft.com/office/2006/metadata/properties" ma:root="true" ma:fieldsID="f9140739bab4d60479c2c417c688db36" ns2:_="" ns3:_="">
    <xsd:import namespace="49181f39-ea4c-46f0-ae86-ef058dcb7632"/>
    <xsd:import namespace="b1a110be-940c-4b7d-ae7c-2f55d400d4b6"/>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181f39-ea4c-46f0-ae86-ef058dcb7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1ac5940-4b2e-4e4d-b61b-e7b944ab1b28"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a110be-940c-4b7d-ae7c-2f55d400d4b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c062956-2264-4937-9193-3b20b020cc29}" ma:internalName="TaxCatchAll" ma:showField="CatchAllData" ma:web="b1a110be-940c-4b7d-ae7c-2f55d400d4b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181f39-ea4c-46f0-ae86-ef058dcb7632">
      <Terms xmlns="http://schemas.microsoft.com/office/infopath/2007/PartnerControls"/>
    </lcf76f155ced4ddcb4097134ff3c332f>
    <TaxCatchAll xmlns="b1a110be-940c-4b7d-ae7c-2f55d400d4b6" xsi:nil="true"/>
  </documentManagement>
</p:properties>
</file>

<file path=customXml/itemProps1.xml><?xml version="1.0" encoding="utf-8"?>
<ds:datastoreItem xmlns:ds="http://schemas.openxmlformats.org/officeDocument/2006/customXml" ds:itemID="{6C6D7A84-073E-4710-8689-334D3BD67C2C}"/>
</file>

<file path=customXml/itemProps2.xml><?xml version="1.0" encoding="utf-8"?>
<ds:datastoreItem xmlns:ds="http://schemas.openxmlformats.org/officeDocument/2006/customXml" ds:itemID="{8CEA0254-3646-4633-AE89-92733C2D6975}">
  <ds:schemaRefs>
    <ds:schemaRef ds:uri="http://schemas.microsoft.com/sharepoint/v3/contenttype/forms"/>
  </ds:schemaRefs>
</ds:datastoreItem>
</file>

<file path=customXml/itemProps3.xml><?xml version="1.0" encoding="utf-8"?>
<ds:datastoreItem xmlns:ds="http://schemas.openxmlformats.org/officeDocument/2006/customXml" ds:itemID="{D5A9C098-A058-4A59-AA77-E2402053F600}">
  <ds:schemaRefs>
    <ds:schemaRef ds:uri="http://purl.org/dc/terms/"/>
    <ds:schemaRef ds:uri="http://purl.org/dc/elements/1.1/"/>
    <ds:schemaRef ds:uri="71af3243-3dd4-4a8d-8c0d-dd76da1f02a5"/>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16c05727-aa75-4e4a-9b5f-8a80a116589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Frame design</Template>
  <TotalTime>0</TotalTime>
  <Words>1535</Words>
  <Application>Microsoft Office PowerPoint</Application>
  <PresentationFormat>Widescreen</PresentationFormat>
  <Paragraphs>145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Century Gothic</vt:lpstr>
      <vt:lpstr>Corbel</vt:lpstr>
      <vt:lpstr>Times New Roman</vt:lpstr>
      <vt:lpstr>Wingdings 2</vt:lpstr>
      <vt:lpstr>Frame</vt:lpstr>
      <vt:lpstr> A ‘Tiered approach to secondary transition in Dacorum’</vt:lpstr>
      <vt:lpstr>Why? The starting point…</vt:lpstr>
      <vt:lpstr>Impact!   Early days but positive indicators…</vt:lpstr>
      <vt:lpstr>Idea- link to:   ‘Tiered Approach to Emotional Wellbeing and Behaviour Strategy’</vt:lpstr>
      <vt:lpstr>Tiers</vt:lpstr>
      <vt:lpstr>Universal </vt:lpstr>
      <vt:lpstr>Universal + </vt:lpstr>
      <vt:lpstr>Targeted </vt:lpstr>
      <vt:lpstr>Targeted + </vt:lpstr>
      <vt:lpstr>PowerPoint Presentation</vt:lpstr>
      <vt:lpstr>Tiers  (and how many children in a class of 30 ‘could’ be in each one?)</vt:lpstr>
      <vt:lpstr>PowerPoint Presentation</vt:lpstr>
      <vt:lpstr>‘Transition in Tring’ </vt:lpstr>
      <vt:lpstr>Ensuring we work in partnership with secondary schools </vt:lpstr>
      <vt:lpstr>What next? </vt:lpstr>
      <vt:lpstr> Making it work…</vt:lpstr>
      <vt:lpstr> Even better when…  (Feedback from 2024 transition) </vt:lpstr>
      <vt:lpstr>Thank you…  </vt:lpstr>
      <vt:lpstr>Project contributors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2024-01-18T08:01:51Z</dcterms:created>
  <dcterms:modified xsi:type="dcterms:W3CDTF">2025-01-27T15:39:14Z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0x01010054A5E12859D91C47B2ADF2B68D2057E4</vt:lpwstr>
  </property>
</Properties>
</file>