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5" r:id="rId13"/>
    <p:sldId id="266" r:id="rId14"/>
  </p:sldIdLst>
  <p:sldSz cx="18288000" cy="10287000"/>
  <p:notesSz cx="6858000" cy="9144000"/>
  <p:embeddedFontLst>
    <p:embeddedFont>
      <p:font typeface="Barlow" panose="00000500000000000000" pitchFamily="2" charset="0"/>
      <p:regular r:id="rId15"/>
      <p:bold r:id="rId16"/>
      <p:italic r:id="rId17"/>
      <p:boldItalic r:id="rId18"/>
    </p:embeddedFont>
    <p:embeddedFont>
      <p:font typeface="Barlow Medium" panose="00000600000000000000" pitchFamily="2" charset="0"/>
      <p:regular r:id="rId19"/>
      <p:italic r:id="rId20"/>
    </p:embeddedFont>
    <p:embeddedFont>
      <p:font typeface="Barlow Semi-Bold" panose="020B0604020202020204" charset="0"/>
      <p:regular r:id="rId21"/>
    </p:embeddedFont>
    <p:embeddedFont>
      <p:font typeface="Heebo" pitchFamily="2" charset="-79"/>
      <p:regular r:id="rId22"/>
      <p:bold r:id="rId23"/>
    </p:embeddedFont>
    <p:embeddedFont>
      <p:font typeface="Heebo Medium" pitchFamily="2" charset="-79"/>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71FFF5-A02B-E5E8-0E88-F2A7CBF4BA6F}" v="8" dt="2025-03-05T08:43:39.588"/>
    <p1510:client id="{A011706C-0E85-9365-7AE6-C77CACC85CCB}" v="1" dt="2025-03-05T14:16:18.823"/>
    <p1510:client id="{C2B9F28B-E768-1039-63A9-E52C15718BAA}" v="17" dt="2025-03-05T13:52:21.1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4" d="100"/>
          <a:sy n="54" d="100"/>
        </p:scale>
        <p:origin x="754"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0.fntdata"/><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8.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41.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5.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9.sv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18.png"/><Relationship Id="rId7" Type="http://schemas.openxmlformats.org/officeDocument/2006/relationships/image" Target="../media/image2.png"/><Relationship Id="rId12"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2.png"/><Relationship Id="rId5" Type="http://schemas.openxmlformats.org/officeDocument/2006/relationships/image" Target="../media/image20.png"/><Relationship Id="rId10" Type="http://schemas.openxmlformats.org/officeDocument/2006/relationships/image" Target="../media/image9.svg"/><Relationship Id="rId4" Type="http://schemas.openxmlformats.org/officeDocument/2006/relationships/image" Target="../media/image19.pn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2.png"/><Relationship Id="rId18" Type="http://schemas.openxmlformats.org/officeDocument/2006/relationships/image" Target="../media/image37.svg"/><Relationship Id="rId3" Type="http://schemas.openxmlformats.org/officeDocument/2006/relationships/image" Target="../media/image9.svg"/><Relationship Id="rId7" Type="http://schemas.openxmlformats.org/officeDocument/2006/relationships/image" Target="../media/image26.png"/><Relationship Id="rId12" Type="http://schemas.openxmlformats.org/officeDocument/2006/relationships/image" Target="../media/image31.svg"/><Relationship Id="rId17" Type="http://schemas.openxmlformats.org/officeDocument/2006/relationships/image" Target="../media/image36.png"/><Relationship Id="rId2" Type="http://schemas.openxmlformats.org/officeDocument/2006/relationships/image" Target="../media/image8.png"/><Relationship Id="rId16" Type="http://schemas.openxmlformats.org/officeDocument/2006/relationships/image" Target="../media/image35.svg"/><Relationship Id="rId1" Type="http://schemas.openxmlformats.org/officeDocument/2006/relationships/slideLayout" Target="../slideLayouts/slideLayout7.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svg"/><Relationship Id="rId4" Type="http://schemas.openxmlformats.org/officeDocument/2006/relationships/image" Target="../media/image10.png"/><Relationship Id="rId9" Type="http://schemas.openxmlformats.org/officeDocument/2006/relationships/image" Target="../media/image28.png"/><Relationship Id="rId14" Type="http://schemas.openxmlformats.org/officeDocument/2006/relationships/image" Target="../media/image33.sv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9.jpeg"/><Relationship Id="rId7" Type="http://schemas.openxmlformats.org/officeDocument/2006/relationships/hyperlink" Target="mailto:referrals@caudwellyouth.org" TargetMode="External"/><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hyperlink" Target="http://www.caudwellyouth.org/service" TargetMode="External"/><Relationship Id="rId5" Type="http://schemas.openxmlformats.org/officeDocument/2006/relationships/image" Target="../media/image9.sv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b="-18511"/>
            </a:stretch>
          </a:blipFill>
        </p:spPr>
        <p:txBody>
          <a:bodyPr/>
          <a:lstStyle/>
          <a:p>
            <a:endParaRPr lang="en-GB"/>
          </a:p>
        </p:txBody>
      </p:sp>
      <p:sp>
        <p:nvSpPr>
          <p:cNvPr id="4" name="Freeform 4"/>
          <p:cNvSpPr/>
          <p:nvPr/>
        </p:nvSpPr>
        <p:spPr>
          <a:xfrm rot="5400000">
            <a:off x="9123712" y="1134970"/>
            <a:ext cx="40577" cy="16230600"/>
          </a:xfrm>
          <a:custGeom>
            <a:avLst/>
            <a:gdLst/>
            <a:ahLst/>
            <a:cxnLst/>
            <a:rect l="l" t="t" r="r" b="b"/>
            <a:pathLst>
              <a:path w="40577" h="16230600">
                <a:moveTo>
                  <a:pt x="0" y="0"/>
                </a:moveTo>
                <a:lnTo>
                  <a:pt x="40576" y="0"/>
                </a:lnTo>
                <a:lnTo>
                  <a:pt x="40576" y="16230600"/>
                </a:lnTo>
                <a:lnTo>
                  <a:pt x="0" y="16230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Freeform 5"/>
          <p:cNvSpPr/>
          <p:nvPr/>
        </p:nvSpPr>
        <p:spPr>
          <a:xfrm>
            <a:off x="11434285" y="1263046"/>
            <a:ext cx="5605991" cy="3638681"/>
          </a:xfrm>
          <a:custGeom>
            <a:avLst/>
            <a:gdLst/>
            <a:ahLst/>
            <a:cxnLst/>
            <a:rect l="l" t="t" r="r" b="b"/>
            <a:pathLst>
              <a:path w="5605991" h="3638681">
                <a:moveTo>
                  <a:pt x="0" y="0"/>
                </a:moveTo>
                <a:lnTo>
                  <a:pt x="5605991" y="0"/>
                </a:lnTo>
                <a:lnTo>
                  <a:pt x="5605991" y="3638681"/>
                </a:lnTo>
                <a:lnTo>
                  <a:pt x="0" y="3638681"/>
                </a:lnTo>
                <a:lnTo>
                  <a:pt x="0" y="0"/>
                </a:lnTo>
                <a:close/>
              </a:path>
            </a:pathLst>
          </a:custGeom>
          <a:blipFill>
            <a:blip r:embed="rId5"/>
            <a:stretch>
              <a:fillRect/>
            </a:stretch>
          </a:blipFill>
        </p:spPr>
        <p:txBody>
          <a:bodyPr/>
          <a:lstStyle/>
          <a:p>
            <a:endParaRPr lang="en-GB"/>
          </a:p>
        </p:txBody>
      </p:sp>
      <p:sp>
        <p:nvSpPr>
          <p:cNvPr id="7" name="Freeform 7"/>
          <p:cNvSpPr/>
          <p:nvPr/>
        </p:nvSpPr>
        <p:spPr>
          <a:xfrm>
            <a:off x="15249518" y="9337911"/>
            <a:ext cx="2009782" cy="832274"/>
          </a:xfrm>
          <a:custGeom>
            <a:avLst/>
            <a:gdLst/>
            <a:ahLst/>
            <a:cxnLst/>
            <a:rect l="l" t="t" r="r" b="b"/>
            <a:pathLst>
              <a:path w="2009782" h="832274">
                <a:moveTo>
                  <a:pt x="0" y="0"/>
                </a:moveTo>
                <a:lnTo>
                  <a:pt x="2009782" y="0"/>
                </a:lnTo>
                <a:lnTo>
                  <a:pt x="2009782" y="832274"/>
                </a:lnTo>
                <a:lnTo>
                  <a:pt x="0" y="832274"/>
                </a:lnTo>
                <a:lnTo>
                  <a:pt x="0" y="0"/>
                </a:lnTo>
                <a:close/>
              </a:path>
            </a:pathLst>
          </a:custGeom>
          <a:blipFill>
            <a:blip r:embed="rId6"/>
            <a:stretch>
              <a:fillRect/>
            </a:stretch>
          </a:blipFill>
        </p:spPr>
        <p:txBody>
          <a:bodyPr/>
          <a:lstStyle/>
          <a:p>
            <a:endParaRPr lang="en-GB"/>
          </a:p>
        </p:txBody>
      </p:sp>
      <p:sp>
        <p:nvSpPr>
          <p:cNvPr id="8" name="Freeform 2">
            <a:extLst>
              <a:ext uri="{FF2B5EF4-FFF2-40B4-BE49-F238E27FC236}">
                <a16:creationId xmlns:a16="http://schemas.microsoft.com/office/drawing/2014/main" id="{4FEEC6DF-6993-ADB2-F277-FDE339152533}"/>
              </a:ext>
            </a:extLst>
          </p:cNvPr>
          <p:cNvSpPr/>
          <p:nvPr/>
        </p:nvSpPr>
        <p:spPr>
          <a:xfrm>
            <a:off x="831336" y="9137222"/>
            <a:ext cx="1233652" cy="1233652"/>
          </a:xfrm>
          <a:custGeom>
            <a:avLst/>
            <a:gdLst/>
            <a:ahLst/>
            <a:cxnLst/>
            <a:rect l="l" t="t" r="r" b="b"/>
            <a:pathLst>
              <a:path w="1233652" h="1233652">
                <a:moveTo>
                  <a:pt x="0" y="0"/>
                </a:moveTo>
                <a:lnTo>
                  <a:pt x="1233651" y="0"/>
                </a:lnTo>
                <a:lnTo>
                  <a:pt x="1233651" y="1233652"/>
                </a:lnTo>
                <a:lnTo>
                  <a:pt x="0" y="1233652"/>
                </a:lnTo>
                <a:lnTo>
                  <a:pt x="0" y="0"/>
                </a:lnTo>
                <a:close/>
              </a:path>
            </a:pathLst>
          </a:custGeom>
          <a:blipFill>
            <a:blip r:embed="rId7"/>
            <a:stretch>
              <a:fillRect/>
            </a:stretch>
          </a:blipFill>
        </p:spPr>
        <p:txBody>
          <a:bodyPr/>
          <a:lstStyle/>
          <a:p>
            <a:endParaRPr lang="en-GB"/>
          </a:p>
        </p:txBody>
      </p:sp>
      <p:sp>
        <p:nvSpPr>
          <p:cNvPr id="9" name="TextBox 4">
            <a:extLst>
              <a:ext uri="{FF2B5EF4-FFF2-40B4-BE49-F238E27FC236}">
                <a16:creationId xmlns:a16="http://schemas.microsoft.com/office/drawing/2014/main" id="{5B265290-6E9C-D4A5-2E87-5015720A7D9A}"/>
              </a:ext>
            </a:extLst>
          </p:cNvPr>
          <p:cNvSpPr txBox="1"/>
          <p:nvPr/>
        </p:nvSpPr>
        <p:spPr>
          <a:xfrm>
            <a:off x="2084037" y="9232458"/>
            <a:ext cx="4469163" cy="846386"/>
          </a:xfrm>
          <a:prstGeom prst="rect">
            <a:avLst/>
          </a:prstGeom>
        </p:spPr>
        <p:txBody>
          <a:bodyPr wrap="square" lIns="0" tIns="0" rIns="0" bIns="0" rtlCol="0" anchor="t">
            <a:spAutoFit/>
          </a:bodyPr>
          <a:lstStyle/>
          <a:p>
            <a:pPr>
              <a:lnSpc>
                <a:spcPts val="2239"/>
              </a:lnSpc>
              <a:spcBef>
                <a:spcPct val="0"/>
              </a:spcBef>
            </a:pPr>
            <a:endParaRPr dirty="0"/>
          </a:p>
          <a:p>
            <a:pPr>
              <a:lnSpc>
                <a:spcPts val="2239"/>
              </a:lnSpc>
              <a:spcBef>
                <a:spcPct val="0"/>
              </a:spcBef>
            </a:pPr>
            <a:r>
              <a:rPr lang="en-US" sz="1599" dirty="0">
                <a:solidFill>
                  <a:srgbClr val="F6891F"/>
                </a:solidFill>
                <a:latin typeface="Heebo"/>
              </a:rPr>
              <a:t>Registered Charity Number 1200757</a:t>
            </a:r>
          </a:p>
          <a:p>
            <a:pPr>
              <a:lnSpc>
                <a:spcPts val="2239"/>
              </a:lnSpc>
              <a:spcBef>
                <a:spcPct val="0"/>
              </a:spcBef>
            </a:pPr>
            <a:r>
              <a:rPr lang="en-US" sz="1599" dirty="0">
                <a:solidFill>
                  <a:srgbClr val="66AFE1"/>
                </a:solidFill>
                <a:latin typeface="Heebo"/>
              </a:rPr>
              <a:t>Broughton Hall, Broughton, Staffs, ST21 6NS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b="-18511"/>
            </a:stretch>
          </a:blipFill>
        </p:spPr>
        <p:txBody>
          <a:bodyPr/>
          <a:lstStyle/>
          <a:p>
            <a:endParaRPr lang="en-GB"/>
          </a:p>
        </p:txBody>
      </p:sp>
      <p:sp>
        <p:nvSpPr>
          <p:cNvPr id="4" name="Freeform 4"/>
          <p:cNvSpPr/>
          <p:nvPr/>
        </p:nvSpPr>
        <p:spPr>
          <a:xfrm rot="5400000">
            <a:off x="9123712" y="1134970"/>
            <a:ext cx="40577" cy="16230600"/>
          </a:xfrm>
          <a:custGeom>
            <a:avLst/>
            <a:gdLst/>
            <a:ahLst/>
            <a:cxnLst/>
            <a:rect l="l" t="t" r="r" b="b"/>
            <a:pathLst>
              <a:path w="40577" h="16230600">
                <a:moveTo>
                  <a:pt x="0" y="0"/>
                </a:moveTo>
                <a:lnTo>
                  <a:pt x="40576" y="0"/>
                </a:lnTo>
                <a:lnTo>
                  <a:pt x="40576" y="16230600"/>
                </a:lnTo>
                <a:lnTo>
                  <a:pt x="0" y="16230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Freeform 5"/>
          <p:cNvSpPr/>
          <p:nvPr/>
        </p:nvSpPr>
        <p:spPr>
          <a:xfrm>
            <a:off x="15249518" y="9337911"/>
            <a:ext cx="2009782" cy="832274"/>
          </a:xfrm>
          <a:custGeom>
            <a:avLst/>
            <a:gdLst/>
            <a:ahLst/>
            <a:cxnLst/>
            <a:rect l="l" t="t" r="r" b="b"/>
            <a:pathLst>
              <a:path w="2009782" h="832274">
                <a:moveTo>
                  <a:pt x="0" y="0"/>
                </a:moveTo>
                <a:lnTo>
                  <a:pt x="2009782" y="0"/>
                </a:lnTo>
                <a:lnTo>
                  <a:pt x="2009782" y="832274"/>
                </a:lnTo>
                <a:lnTo>
                  <a:pt x="0" y="832274"/>
                </a:lnTo>
                <a:lnTo>
                  <a:pt x="0" y="0"/>
                </a:lnTo>
                <a:close/>
              </a:path>
            </a:pathLst>
          </a:custGeom>
          <a:blipFill>
            <a:blip r:embed="rId5"/>
            <a:stretch>
              <a:fillRect/>
            </a:stretch>
          </a:blipFill>
        </p:spPr>
        <p:txBody>
          <a:bodyPr/>
          <a:lstStyle/>
          <a:p>
            <a:endParaRPr lang="en-GB"/>
          </a:p>
        </p:txBody>
      </p:sp>
      <p:sp>
        <p:nvSpPr>
          <p:cNvPr id="7" name="Freeform 7"/>
          <p:cNvSpPr/>
          <p:nvPr/>
        </p:nvSpPr>
        <p:spPr>
          <a:xfrm rot="5400000">
            <a:off x="9123712" y="1134970"/>
            <a:ext cx="40577" cy="16230600"/>
          </a:xfrm>
          <a:custGeom>
            <a:avLst/>
            <a:gdLst/>
            <a:ahLst/>
            <a:cxnLst/>
            <a:rect l="l" t="t" r="r" b="b"/>
            <a:pathLst>
              <a:path w="40577" h="16230600">
                <a:moveTo>
                  <a:pt x="0" y="0"/>
                </a:moveTo>
                <a:lnTo>
                  <a:pt x="40576" y="0"/>
                </a:lnTo>
                <a:lnTo>
                  <a:pt x="40576" y="16230600"/>
                </a:lnTo>
                <a:lnTo>
                  <a:pt x="0" y="16230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8" name="Freeform 8"/>
          <p:cNvSpPr/>
          <p:nvPr/>
        </p:nvSpPr>
        <p:spPr>
          <a:xfrm rot="5400000">
            <a:off x="9123712" y="1141060"/>
            <a:ext cx="40577" cy="16230600"/>
          </a:xfrm>
          <a:custGeom>
            <a:avLst/>
            <a:gdLst/>
            <a:ahLst/>
            <a:cxnLst/>
            <a:rect l="l" t="t" r="r" b="b"/>
            <a:pathLst>
              <a:path w="40577" h="16230600">
                <a:moveTo>
                  <a:pt x="0" y="0"/>
                </a:moveTo>
                <a:lnTo>
                  <a:pt x="40576" y="0"/>
                </a:lnTo>
                <a:lnTo>
                  <a:pt x="40576" y="16230600"/>
                </a:lnTo>
                <a:lnTo>
                  <a:pt x="0" y="162306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9" name="TextBox 9"/>
          <p:cNvSpPr txBox="1"/>
          <p:nvPr/>
        </p:nvSpPr>
        <p:spPr>
          <a:xfrm>
            <a:off x="5557624" y="2625677"/>
            <a:ext cx="7172751" cy="1047750"/>
          </a:xfrm>
          <a:prstGeom prst="rect">
            <a:avLst/>
          </a:prstGeom>
        </p:spPr>
        <p:txBody>
          <a:bodyPr lIns="0" tIns="0" rIns="0" bIns="0" rtlCol="0" anchor="t">
            <a:spAutoFit/>
          </a:bodyPr>
          <a:lstStyle/>
          <a:p>
            <a:pPr algn="ctr">
              <a:lnSpc>
                <a:spcPts val="8400"/>
              </a:lnSpc>
            </a:pPr>
            <a:r>
              <a:rPr lang="en-US" sz="6000">
                <a:solidFill>
                  <a:srgbClr val="FFFFFF"/>
                </a:solidFill>
                <a:latin typeface="Barlow Semi-Bold"/>
              </a:rPr>
              <a:t>ANY QUESTIONS?</a:t>
            </a:r>
          </a:p>
        </p:txBody>
      </p:sp>
      <p:sp>
        <p:nvSpPr>
          <p:cNvPr id="10" name="TextBox 10"/>
          <p:cNvSpPr txBox="1"/>
          <p:nvPr/>
        </p:nvSpPr>
        <p:spPr>
          <a:xfrm>
            <a:off x="4437342" y="857250"/>
            <a:ext cx="9413316" cy="1387474"/>
          </a:xfrm>
          <a:prstGeom prst="rect">
            <a:avLst/>
          </a:prstGeom>
        </p:spPr>
        <p:txBody>
          <a:bodyPr lIns="0" tIns="0" rIns="0" bIns="0" rtlCol="0" anchor="t">
            <a:spAutoFit/>
          </a:bodyPr>
          <a:lstStyle/>
          <a:p>
            <a:pPr algn="ctr">
              <a:lnSpc>
                <a:spcPts val="11200"/>
              </a:lnSpc>
            </a:pPr>
            <a:r>
              <a:rPr lang="en-US" sz="8000">
                <a:solidFill>
                  <a:srgbClr val="FFFFFF"/>
                </a:solidFill>
                <a:latin typeface="Barlow Semi-Bold"/>
              </a:rPr>
              <a:t>THANK YOU!</a:t>
            </a:r>
          </a:p>
        </p:txBody>
      </p:sp>
      <p:sp>
        <p:nvSpPr>
          <p:cNvPr id="11" name="Freeform 2">
            <a:extLst>
              <a:ext uri="{FF2B5EF4-FFF2-40B4-BE49-F238E27FC236}">
                <a16:creationId xmlns:a16="http://schemas.microsoft.com/office/drawing/2014/main" id="{6998971C-14C5-A6D7-BEF7-286146908F47}"/>
              </a:ext>
            </a:extLst>
          </p:cNvPr>
          <p:cNvSpPr/>
          <p:nvPr/>
        </p:nvSpPr>
        <p:spPr>
          <a:xfrm>
            <a:off x="831336" y="9137222"/>
            <a:ext cx="1233652" cy="1233652"/>
          </a:xfrm>
          <a:custGeom>
            <a:avLst/>
            <a:gdLst/>
            <a:ahLst/>
            <a:cxnLst/>
            <a:rect l="l" t="t" r="r" b="b"/>
            <a:pathLst>
              <a:path w="1233652" h="1233652">
                <a:moveTo>
                  <a:pt x="0" y="0"/>
                </a:moveTo>
                <a:lnTo>
                  <a:pt x="1233651" y="0"/>
                </a:lnTo>
                <a:lnTo>
                  <a:pt x="1233651" y="1233652"/>
                </a:lnTo>
                <a:lnTo>
                  <a:pt x="0" y="1233652"/>
                </a:lnTo>
                <a:lnTo>
                  <a:pt x="0" y="0"/>
                </a:lnTo>
                <a:close/>
              </a:path>
            </a:pathLst>
          </a:custGeom>
          <a:blipFill>
            <a:blip r:embed="rId8"/>
            <a:stretch>
              <a:fillRect/>
            </a:stretch>
          </a:blipFill>
        </p:spPr>
        <p:txBody>
          <a:bodyPr/>
          <a:lstStyle/>
          <a:p>
            <a:endParaRPr lang="en-GB"/>
          </a:p>
        </p:txBody>
      </p:sp>
      <p:sp>
        <p:nvSpPr>
          <p:cNvPr id="12" name="TextBox 4">
            <a:extLst>
              <a:ext uri="{FF2B5EF4-FFF2-40B4-BE49-F238E27FC236}">
                <a16:creationId xmlns:a16="http://schemas.microsoft.com/office/drawing/2014/main" id="{B5C82A06-FECB-CD5A-0175-2903EEAFD6CC}"/>
              </a:ext>
            </a:extLst>
          </p:cNvPr>
          <p:cNvSpPr txBox="1"/>
          <p:nvPr/>
        </p:nvSpPr>
        <p:spPr>
          <a:xfrm>
            <a:off x="2084037" y="9232458"/>
            <a:ext cx="4469163" cy="846386"/>
          </a:xfrm>
          <a:prstGeom prst="rect">
            <a:avLst/>
          </a:prstGeom>
        </p:spPr>
        <p:txBody>
          <a:bodyPr wrap="square" lIns="0" tIns="0" rIns="0" bIns="0" rtlCol="0" anchor="t">
            <a:spAutoFit/>
          </a:bodyPr>
          <a:lstStyle/>
          <a:p>
            <a:pPr>
              <a:lnSpc>
                <a:spcPts val="2239"/>
              </a:lnSpc>
              <a:spcBef>
                <a:spcPct val="0"/>
              </a:spcBef>
            </a:pPr>
            <a:endParaRPr dirty="0"/>
          </a:p>
          <a:p>
            <a:pPr>
              <a:lnSpc>
                <a:spcPts val="2239"/>
              </a:lnSpc>
              <a:spcBef>
                <a:spcPct val="0"/>
              </a:spcBef>
            </a:pPr>
            <a:r>
              <a:rPr lang="en-US" sz="1599" dirty="0">
                <a:solidFill>
                  <a:srgbClr val="F6891F"/>
                </a:solidFill>
                <a:latin typeface="Heebo"/>
              </a:rPr>
              <a:t>Registered Charity Number 1200757</a:t>
            </a:r>
          </a:p>
          <a:p>
            <a:pPr>
              <a:lnSpc>
                <a:spcPts val="2239"/>
              </a:lnSpc>
              <a:spcBef>
                <a:spcPct val="0"/>
              </a:spcBef>
            </a:pPr>
            <a:r>
              <a:rPr lang="en-US" sz="1599" dirty="0">
                <a:solidFill>
                  <a:srgbClr val="66AFE1"/>
                </a:solidFill>
                <a:latin typeface="Heebo"/>
              </a:rPr>
              <a:t>Broughton Hall, Broughton, Staffs, ST21 6NS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6AFE1"/>
        </a:solidFill>
        <a:effectLst/>
      </p:bgPr>
    </p:bg>
    <p:spTree>
      <p:nvGrpSpPr>
        <p:cNvPr id="1" name=""/>
        <p:cNvGrpSpPr/>
        <p:nvPr/>
      </p:nvGrpSpPr>
      <p:grpSpPr>
        <a:xfrm>
          <a:off x="0" y="0"/>
          <a:ext cx="0" cy="0"/>
          <a:chOff x="0" y="0"/>
          <a:chExt cx="0" cy="0"/>
        </a:xfrm>
      </p:grpSpPr>
      <p:sp>
        <p:nvSpPr>
          <p:cNvPr id="3" name="Freeform 3"/>
          <p:cNvSpPr/>
          <p:nvPr/>
        </p:nvSpPr>
        <p:spPr>
          <a:xfrm>
            <a:off x="11011878" y="-509777"/>
            <a:ext cx="7746595" cy="10880651"/>
          </a:xfrm>
          <a:custGeom>
            <a:avLst/>
            <a:gdLst/>
            <a:ahLst/>
            <a:cxnLst/>
            <a:rect l="l" t="t" r="r" b="b"/>
            <a:pathLst>
              <a:path w="7746595" h="10880651">
                <a:moveTo>
                  <a:pt x="0" y="0"/>
                </a:moveTo>
                <a:lnTo>
                  <a:pt x="7746595" y="0"/>
                </a:lnTo>
                <a:lnTo>
                  <a:pt x="7746595" y="10880651"/>
                </a:lnTo>
                <a:lnTo>
                  <a:pt x="0" y="10880651"/>
                </a:lnTo>
                <a:lnTo>
                  <a:pt x="0" y="0"/>
                </a:lnTo>
                <a:close/>
              </a:path>
            </a:pathLst>
          </a:custGeom>
          <a:blipFill>
            <a:blip r:embed="rId2"/>
            <a:stretch>
              <a:fillRect l="-24112" t="-485" r="-87595"/>
            </a:stretch>
          </a:blipFill>
        </p:spPr>
        <p:txBody>
          <a:bodyPr/>
          <a:lstStyle/>
          <a:p>
            <a:endParaRPr lang="en-GB"/>
          </a:p>
        </p:txBody>
      </p:sp>
      <p:sp>
        <p:nvSpPr>
          <p:cNvPr id="4" name="Freeform 4"/>
          <p:cNvSpPr/>
          <p:nvPr/>
        </p:nvSpPr>
        <p:spPr>
          <a:xfrm rot="5400000">
            <a:off x="5463158" y="4801614"/>
            <a:ext cx="22228" cy="8891145"/>
          </a:xfrm>
          <a:custGeom>
            <a:avLst/>
            <a:gdLst/>
            <a:ahLst/>
            <a:cxnLst/>
            <a:rect l="l" t="t" r="r" b="b"/>
            <a:pathLst>
              <a:path w="22228" h="8891145">
                <a:moveTo>
                  <a:pt x="0" y="0"/>
                </a:moveTo>
                <a:lnTo>
                  <a:pt x="22228" y="0"/>
                </a:lnTo>
                <a:lnTo>
                  <a:pt x="22228" y="8891144"/>
                </a:lnTo>
                <a:lnTo>
                  <a:pt x="0" y="889114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TextBox 5"/>
          <p:cNvSpPr txBox="1"/>
          <p:nvPr/>
        </p:nvSpPr>
        <p:spPr>
          <a:xfrm>
            <a:off x="1064188" y="1713521"/>
            <a:ext cx="8855656" cy="7482818"/>
          </a:xfrm>
          <a:prstGeom prst="rect">
            <a:avLst/>
          </a:prstGeom>
        </p:spPr>
        <p:txBody>
          <a:bodyPr lIns="0" tIns="0" rIns="0" bIns="0" rtlCol="0" anchor="t">
            <a:spAutoFit/>
          </a:bodyPr>
          <a:lstStyle/>
          <a:p>
            <a:pPr>
              <a:lnSpc>
                <a:spcPts val="4200"/>
              </a:lnSpc>
            </a:pPr>
            <a:r>
              <a:rPr lang="en-US" sz="3000" dirty="0">
                <a:solidFill>
                  <a:srgbClr val="000000"/>
                </a:solidFill>
                <a:latin typeface="Barlow Medium"/>
              </a:rPr>
              <a:t>Caudwell Youth is a volunteer mentor based charity, focused on supporting young people at-risk, aged 11-24 years old over a period of 18 months but up to 2 years. </a:t>
            </a:r>
          </a:p>
          <a:p>
            <a:pPr>
              <a:lnSpc>
                <a:spcPts val="4200"/>
              </a:lnSpc>
            </a:pPr>
            <a:endParaRPr lang="en-US" sz="3000">
              <a:solidFill>
                <a:srgbClr val="000000"/>
              </a:solidFill>
              <a:latin typeface="Barlow Medium"/>
            </a:endParaRPr>
          </a:p>
          <a:p>
            <a:pPr>
              <a:lnSpc>
                <a:spcPts val="4200"/>
              </a:lnSpc>
            </a:pPr>
            <a:r>
              <a:rPr lang="en-US" sz="3000" dirty="0">
                <a:solidFill>
                  <a:srgbClr val="000000"/>
                </a:solidFill>
                <a:latin typeface="Barlow Medium"/>
              </a:rPr>
              <a:t>Founded in 2022 by four co-leaders alongside philanthropist John Caudwell. </a:t>
            </a:r>
          </a:p>
          <a:p>
            <a:pPr>
              <a:lnSpc>
                <a:spcPts val="4200"/>
              </a:lnSpc>
            </a:pPr>
            <a:endParaRPr lang="en-US" sz="3000">
              <a:solidFill>
                <a:srgbClr val="000000"/>
              </a:solidFill>
              <a:latin typeface="Barlow Medium"/>
            </a:endParaRPr>
          </a:p>
          <a:p>
            <a:pPr>
              <a:lnSpc>
                <a:spcPts val="4200"/>
              </a:lnSpc>
            </a:pPr>
            <a:r>
              <a:rPr lang="en-US" sz="3000" dirty="0">
                <a:solidFill>
                  <a:srgbClr val="000000"/>
                </a:solidFill>
                <a:latin typeface="Barlow Medium"/>
              </a:rPr>
              <a:t>OUR VISION: Every young person at-risk, can access </a:t>
            </a:r>
            <a:r>
              <a:rPr lang="en-US" sz="3000" dirty="0" err="1">
                <a:solidFill>
                  <a:srgbClr val="000000"/>
                </a:solidFill>
                <a:latin typeface="Barlow Medium"/>
              </a:rPr>
              <a:t>individualised</a:t>
            </a:r>
            <a:r>
              <a:rPr lang="en-US" sz="3000" dirty="0">
                <a:solidFill>
                  <a:srgbClr val="000000"/>
                </a:solidFill>
                <a:latin typeface="Barlow Medium"/>
              </a:rPr>
              <a:t> support and opportunities to shape their future.</a:t>
            </a:r>
          </a:p>
          <a:p>
            <a:pPr>
              <a:lnSpc>
                <a:spcPts val="4200"/>
              </a:lnSpc>
            </a:pPr>
            <a:endParaRPr lang="en-US" sz="3000">
              <a:solidFill>
                <a:srgbClr val="000000"/>
              </a:solidFill>
              <a:latin typeface="Barlow Medium"/>
            </a:endParaRPr>
          </a:p>
          <a:p>
            <a:pPr>
              <a:lnSpc>
                <a:spcPts val="4200"/>
              </a:lnSpc>
            </a:pPr>
            <a:r>
              <a:rPr lang="en-US" sz="3000" dirty="0">
                <a:solidFill>
                  <a:srgbClr val="000000"/>
                </a:solidFill>
                <a:latin typeface="Barlow Medium"/>
              </a:rPr>
              <a:t>Our current areas of focus are </a:t>
            </a:r>
            <a:r>
              <a:rPr lang="en-US" sz="3000" dirty="0">
                <a:solidFill>
                  <a:srgbClr val="FFFFFF"/>
                </a:solidFill>
                <a:latin typeface="Barlow Medium"/>
              </a:rPr>
              <a:t>Buckinghamshire</a:t>
            </a:r>
            <a:r>
              <a:rPr lang="en-US" sz="3000" dirty="0">
                <a:solidFill>
                  <a:srgbClr val="000000"/>
                </a:solidFill>
                <a:latin typeface="Barlow Medium"/>
              </a:rPr>
              <a:t>, </a:t>
            </a:r>
            <a:r>
              <a:rPr lang="en-US" sz="3000" dirty="0">
                <a:solidFill>
                  <a:srgbClr val="FFFFFF"/>
                </a:solidFill>
                <a:latin typeface="Barlow Medium"/>
              </a:rPr>
              <a:t>Hertfordshire</a:t>
            </a:r>
            <a:r>
              <a:rPr lang="en-US" sz="3000" dirty="0">
                <a:solidFill>
                  <a:srgbClr val="000000"/>
                </a:solidFill>
                <a:latin typeface="Barlow Medium"/>
              </a:rPr>
              <a:t>,</a:t>
            </a:r>
            <a:r>
              <a:rPr lang="en-US" sz="3000" dirty="0">
                <a:solidFill>
                  <a:srgbClr val="FFFFFF"/>
                </a:solidFill>
                <a:latin typeface="Barlow Medium"/>
              </a:rPr>
              <a:t> Luton, Milton Keynes </a:t>
            </a:r>
            <a:r>
              <a:rPr lang="en-US" sz="3000" dirty="0">
                <a:solidFill>
                  <a:srgbClr val="000000"/>
                </a:solidFill>
                <a:latin typeface="Barlow Medium"/>
              </a:rPr>
              <a:t>and</a:t>
            </a:r>
            <a:r>
              <a:rPr lang="en-US" sz="3000" dirty="0">
                <a:solidFill>
                  <a:srgbClr val="FFFFFF"/>
                </a:solidFill>
                <a:latin typeface="Barlow Medium"/>
              </a:rPr>
              <a:t> Slough.</a:t>
            </a:r>
          </a:p>
        </p:txBody>
      </p:sp>
      <p:sp>
        <p:nvSpPr>
          <p:cNvPr id="6" name="TextBox 6"/>
          <p:cNvSpPr txBox="1"/>
          <p:nvPr/>
        </p:nvSpPr>
        <p:spPr>
          <a:xfrm>
            <a:off x="1064188" y="914400"/>
            <a:ext cx="4498412" cy="801501"/>
          </a:xfrm>
          <a:prstGeom prst="rect">
            <a:avLst/>
          </a:prstGeom>
        </p:spPr>
        <p:txBody>
          <a:bodyPr wrap="square" lIns="0" tIns="0" rIns="0" bIns="0" rtlCol="0" anchor="t">
            <a:spAutoFit/>
          </a:bodyPr>
          <a:lstStyle/>
          <a:p>
            <a:pPr algn="ctr">
              <a:lnSpc>
                <a:spcPts val="7000"/>
              </a:lnSpc>
            </a:pPr>
            <a:r>
              <a:rPr lang="en-US" sz="5000" dirty="0">
                <a:solidFill>
                  <a:srgbClr val="000000"/>
                </a:solidFill>
                <a:latin typeface="Barlow Semi-Bold"/>
              </a:rPr>
              <a:t>WHO ARE WE</a:t>
            </a:r>
          </a:p>
        </p:txBody>
      </p:sp>
      <p:sp>
        <p:nvSpPr>
          <p:cNvPr id="7" name="Freeform 7"/>
          <p:cNvSpPr/>
          <p:nvPr/>
        </p:nvSpPr>
        <p:spPr>
          <a:xfrm>
            <a:off x="7908896" y="9330283"/>
            <a:ext cx="2010949" cy="832274"/>
          </a:xfrm>
          <a:custGeom>
            <a:avLst/>
            <a:gdLst/>
            <a:ahLst/>
            <a:cxnLst/>
            <a:rect l="l" t="t" r="r" b="b"/>
            <a:pathLst>
              <a:path w="2010949" h="832274">
                <a:moveTo>
                  <a:pt x="0" y="0"/>
                </a:moveTo>
                <a:lnTo>
                  <a:pt x="2010949" y="0"/>
                </a:lnTo>
                <a:lnTo>
                  <a:pt x="2010949" y="832274"/>
                </a:lnTo>
                <a:lnTo>
                  <a:pt x="0" y="832274"/>
                </a:lnTo>
                <a:lnTo>
                  <a:pt x="0" y="0"/>
                </a:lnTo>
                <a:close/>
              </a:path>
            </a:pathLst>
          </a:custGeom>
          <a:blipFill>
            <a:blip r:embed="rId5"/>
            <a:stretch>
              <a:fillRect/>
            </a:stretch>
          </a:blipFill>
        </p:spPr>
        <p:txBody>
          <a:bodyPr/>
          <a:lstStyle/>
          <a:p>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253387" y="0"/>
            <a:ext cx="11034613" cy="10468043"/>
            <a:chOff x="0" y="0"/>
            <a:chExt cx="2906236" cy="2757015"/>
          </a:xfrm>
        </p:grpSpPr>
        <p:sp>
          <p:nvSpPr>
            <p:cNvPr id="3" name="Freeform 3"/>
            <p:cNvSpPr/>
            <p:nvPr/>
          </p:nvSpPr>
          <p:spPr>
            <a:xfrm>
              <a:off x="0" y="0"/>
              <a:ext cx="2906236" cy="2757015"/>
            </a:xfrm>
            <a:custGeom>
              <a:avLst/>
              <a:gdLst/>
              <a:ahLst/>
              <a:cxnLst/>
              <a:rect l="l" t="t" r="r" b="b"/>
              <a:pathLst>
                <a:path w="2906236" h="2757015">
                  <a:moveTo>
                    <a:pt x="0" y="0"/>
                  </a:moveTo>
                  <a:lnTo>
                    <a:pt x="2906236" y="0"/>
                  </a:lnTo>
                  <a:lnTo>
                    <a:pt x="2906236" y="2757015"/>
                  </a:lnTo>
                  <a:lnTo>
                    <a:pt x="0" y="2757015"/>
                  </a:lnTo>
                  <a:close/>
                </a:path>
              </a:pathLst>
            </a:custGeom>
            <a:solidFill>
              <a:srgbClr val="F6891F"/>
            </a:solidFill>
          </p:spPr>
          <p:txBody>
            <a:bodyPr/>
            <a:lstStyle/>
            <a:p>
              <a:endParaRPr lang="en-GB"/>
            </a:p>
          </p:txBody>
        </p:sp>
        <p:sp>
          <p:nvSpPr>
            <p:cNvPr id="4" name="TextBox 4"/>
            <p:cNvSpPr txBox="1"/>
            <p:nvPr/>
          </p:nvSpPr>
          <p:spPr>
            <a:xfrm>
              <a:off x="0" y="-47625"/>
              <a:ext cx="2906236" cy="280464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874976" y="0"/>
            <a:ext cx="8166362" cy="10287000"/>
          </a:xfrm>
          <a:custGeom>
            <a:avLst/>
            <a:gdLst/>
            <a:ahLst/>
            <a:cxnLst/>
            <a:rect l="l" t="t" r="r" b="b"/>
            <a:pathLst>
              <a:path w="8166362" h="10287000">
                <a:moveTo>
                  <a:pt x="0" y="0"/>
                </a:moveTo>
                <a:lnTo>
                  <a:pt x="8166362" y="0"/>
                </a:lnTo>
                <a:lnTo>
                  <a:pt x="8166362" y="10287000"/>
                </a:lnTo>
                <a:lnTo>
                  <a:pt x="0" y="10287000"/>
                </a:lnTo>
                <a:lnTo>
                  <a:pt x="0" y="0"/>
                </a:lnTo>
                <a:close/>
              </a:path>
            </a:pathLst>
          </a:custGeom>
          <a:blipFill>
            <a:blip r:embed="rId2"/>
            <a:stretch>
              <a:fillRect r="-2554"/>
            </a:stretch>
          </a:blipFill>
        </p:spPr>
        <p:txBody>
          <a:bodyPr/>
          <a:lstStyle/>
          <a:p>
            <a:endParaRPr lang="en-GB"/>
          </a:p>
        </p:txBody>
      </p:sp>
      <p:sp>
        <p:nvSpPr>
          <p:cNvPr id="6" name="Freeform 6"/>
          <p:cNvSpPr/>
          <p:nvPr/>
        </p:nvSpPr>
        <p:spPr>
          <a:xfrm rot="5400000">
            <a:off x="12802614" y="4801614"/>
            <a:ext cx="22228" cy="8891145"/>
          </a:xfrm>
          <a:custGeom>
            <a:avLst/>
            <a:gdLst/>
            <a:ahLst/>
            <a:cxnLst/>
            <a:rect l="l" t="t" r="r" b="b"/>
            <a:pathLst>
              <a:path w="22228" h="8891145">
                <a:moveTo>
                  <a:pt x="0" y="0"/>
                </a:moveTo>
                <a:lnTo>
                  <a:pt x="22228" y="0"/>
                </a:lnTo>
                <a:lnTo>
                  <a:pt x="22228" y="8891144"/>
                </a:lnTo>
                <a:lnTo>
                  <a:pt x="0" y="889114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TextBox 7"/>
          <p:cNvSpPr txBox="1"/>
          <p:nvPr/>
        </p:nvSpPr>
        <p:spPr>
          <a:xfrm>
            <a:off x="8368155" y="914400"/>
            <a:ext cx="3719959" cy="873125"/>
          </a:xfrm>
          <a:prstGeom prst="rect">
            <a:avLst/>
          </a:prstGeom>
        </p:spPr>
        <p:txBody>
          <a:bodyPr lIns="0" tIns="0" rIns="0" bIns="0" rtlCol="0" anchor="t">
            <a:spAutoFit/>
          </a:bodyPr>
          <a:lstStyle/>
          <a:p>
            <a:pPr algn="ctr">
              <a:lnSpc>
                <a:spcPts val="7000"/>
              </a:lnSpc>
            </a:pPr>
            <a:r>
              <a:rPr lang="en-US" sz="5000">
                <a:solidFill>
                  <a:srgbClr val="000000"/>
                </a:solidFill>
                <a:latin typeface="Barlow Semi-Bold"/>
              </a:rPr>
              <a:t>WHAT WE DO</a:t>
            </a:r>
          </a:p>
        </p:txBody>
      </p:sp>
      <p:sp>
        <p:nvSpPr>
          <p:cNvPr id="8" name="TextBox 8"/>
          <p:cNvSpPr txBox="1"/>
          <p:nvPr/>
        </p:nvSpPr>
        <p:spPr>
          <a:xfrm>
            <a:off x="8247338" y="2124935"/>
            <a:ext cx="9011962" cy="6400800"/>
          </a:xfrm>
          <a:prstGeom prst="rect">
            <a:avLst/>
          </a:prstGeom>
        </p:spPr>
        <p:txBody>
          <a:bodyPr lIns="0" tIns="0" rIns="0" bIns="0" rtlCol="0" anchor="t">
            <a:spAutoFit/>
          </a:bodyPr>
          <a:lstStyle/>
          <a:p>
            <a:pPr marL="647700" lvl="1" indent="-323850">
              <a:lnSpc>
                <a:spcPts val="4200"/>
              </a:lnSpc>
              <a:buFont typeface="Arial"/>
              <a:buChar char="•"/>
            </a:pPr>
            <a:r>
              <a:rPr lang="en-US" sz="3000">
                <a:solidFill>
                  <a:srgbClr val="000000"/>
                </a:solidFill>
                <a:latin typeface="Barlow"/>
              </a:rPr>
              <a:t>1-2-1 person centred mentoring.</a:t>
            </a:r>
          </a:p>
          <a:p>
            <a:pPr marL="647700" lvl="1" indent="-323850">
              <a:lnSpc>
                <a:spcPts val="4200"/>
              </a:lnSpc>
              <a:buFont typeface="Arial"/>
              <a:buChar char="•"/>
            </a:pPr>
            <a:r>
              <a:rPr lang="en-US" sz="3000">
                <a:solidFill>
                  <a:srgbClr val="000000"/>
                </a:solidFill>
                <a:latin typeface="Barlow"/>
              </a:rPr>
              <a:t>Each young person is matched with a trained volunteer mentor. </a:t>
            </a:r>
          </a:p>
          <a:p>
            <a:pPr marL="647700" lvl="1" indent="-323850">
              <a:lnSpc>
                <a:spcPts val="4200"/>
              </a:lnSpc>
              <a:buFont typeface="Arial"/>
              <a:buChar char="•"/>
            </a:pPr>
            <a:r>
              <a:rPr lang="en-US" sz="3000">
                <a:solidFill>
                  <a:srgbClr val="000000"/>
                </a:solidFill>
                <a:latin typeface="Barlow"/>
              </a:rPr>
              <a:t>Enable effective transition from isolation, exclusion, trauma, low self-esteem and harmful associations to positive choices, re-engagement with education, training, independent living and employment. </a:t>
            </a:r>
          </a:p>
          <a:p>
            <a:pPr marL="647700" lvl="1" indent="-323850">
              <a:lnSpc>
                <a:spcPts val="4200"/>
              </a:lnSpc>
              <a:buFont typeface="Arial"/>
              <a:buChar char="•"/>
            </a:pPr>
            <a:r>
              <a:rPr lang="en-US" sz="3000">
                <a:solidFill>
                  <a:srgbClr val="000000"/>
                </a:solidFill>
                <a:latin typeface="Barlow"/>
              </a:rPr>
              <a:t>Build resilience, self-esteem and making a positive contribution to communities.</a:t>
            </a:r>
          </a:p>
          <a:p>
            <a:pPr marL="647700" lvl="1" indent="-323850">
              <a:lnSpc>
                <a:spcPts val="4200"/>
              </a:lnSpc>
              <a:buFont typeface="Arial"/>
              <a:buChar char="•"/>
            </a:pPr>
            <a:r>
              <a:rPr lang="en-US" sz="3000">
                <a:solidFill>
                  <a:srgbClr val="000000"/>
                </a:solidFill>
                <a:latin typeface="Barlow"/>
              </a:rPr>
              <a:t>Provide consistent support, where often there is inconsistency.</a:t>
            </a:r>
          </a:p>
        </p:txBody>
      </p:sp>
      <p:sp>
        <p:nvSpPr>
          <p:cNvPr id="9" name="Freeform 9"/>
          <p:cNvSpPr/>
          <p:nvPr/>
        </p:nvSpPr>
        <p:spPr>
          <a:xfrm>
            <a:off x="15248351" y="9258300"/>
            <a:ext cx="2010949" cy="832274"/>
          </a:xfrm>
          <a:custGeom>
            <a:avLst/>
            <a:gdLst/>
            <a:ahLst/>
            <a:cxnLst/>
            <a:rect l="l" t="t" r="r" b="b"/>
            <a:pathLst>
              <a:path w="2010949" h="832274">
                <a:moveTo>
                  <a:pt x="0" y="0"/>
                </a:moveTo>
                <a:lnTo>
                  <a:pt x="2010949" y="0"/>
                </a:lnTo>
                <a:lnTo>
                  <a:pt x="2010949" y="832274"/>
                </a:lnTo>
                <a:lnTo>
                  <a:pt x="0" y="832274"/>
                </a:lnTo>
                <a:lnTo>
                  <a:pt x="0" y="0"/>
                </a:lnTo>
                <a:close/>
              </a:path>
            </a:pathLst>
          </a:custGeom>
          <a:blipFill>
            <a:blip r:embed="rId5"/>
            <a:stretch>
              <a:fillRect/>
            </a:stretch>
          </a:blipFill>
        </p:spPr>
        <p:txBody>
          <a:bodyPr/>
          <a:lstStyle/>
          <a:p>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3CD6F"/>
        </a:solidFill>
        <a:effectLst/>
      </p:bgPr>
    </p:bg>
    <p:spTree>
      <p:nvGrpSpPr>
        <p:cNvPr id="1" name=""/>
        <p:cNvGrpSpPr/>
        <p:nvPr/>
      </p:nvGrpSpPr>
      <p:grpSpPr>
        <a:xfrm>
          <a:off x="0" y="0"/>
          <a:ext cx="0" cy="0"/>
          <a:chOff x="0" y="0"/>
          <a:chExt cx="0" cy="0"/>
        </a:xfrm>
      </p:grpSpPr>
      <p:sp>
        <p:nvSpPr>
          <p:cNvPr id="2" name="Freeform 2"/>
          <p:cNvSpPr/>
          <p:nvPr/>
        </p:nvSpPr>
        <p:spPr>
          <a:xfrm>
            <a:off x="11011878" y="0"/>
            <a:ext cx="11618523" cy="10288328"/>
          </a:xfrm>
          <a:custGeom>
            <a:avLst/>
            <a:gdLst/>
            <a:ahLst/>
            <a:cxnLst/>
            <a:rect l="l" t="t" r="r" b="b"/>
            <a:pathLst>
              <a:path w="11618523" h="10288328">
                <a:moveTo>
                  <a:pt x="0" y="0"/>
                </a:moveTo>
                <a:lnTo>
                  <a:pt x="11618523" y="0"/>
                </a:lnTo>
                <a:lnTo>
                  <a:pt x="11618523" y="10288328"/>
                </a:lnTo>
                <a:lnTo>
                  <a:pt x="0" y="10288328"/>
                </a:lnTo>
                <a:lnTo>
                  <a:pt x="0" y="0"/>
                </a:lnTo>
                <a:close/>
              </a:path>
            </a:pathLst>
          </a:custGeom>
          <a:blipFill>
            <a:blip r:embed="rId2"/>
            <a:stretch>
              <a:fillRect l="-27182"/>
            </a:stretch>
          </a:blipFill>
        </p:spPr>
        <p:txBody>
          <a:bodyPr/>
          <a:lstStyle/>
          <a:p>
            <a:endParaRPr lang="en-GB"/>
          </a:p>
        </p:txBody>
      </p:sp>
      <p:sp>
        <p:nvSpPr>
          <p:cNvPr id="3" name="Freeform 3"/>
          <p:cNvSpPr/>
          <p:nvPr/>
        </p:nvSpPr>
        <p:spPr>
          <a:xfrm rot="5400000">
            <a:off x="5463158" y="4801614"/>
            <a:ext cx="22228" cy="8891145"/>
          </a:xfrm>
          <a:custGeom>
            <a:avLst/>
            <a:gdLst/>
            <a:ahLst/>
            <a:cxnLst/>
            <a:rect l="l" t="t" r="r" b="b"/>
            <a:pathLst>
              <a:path w="22228" h="8891145">
                <a:moveTo>
                  <a:pt x="0" y="0"/>
                </a:moveTo>
                <a:lnTo>
                  <a:pt x="22228" y="0"/>
                </a:lnTo>
                <a:lnTo>
                  <a:pt x="22228" y="8891144"/>
                </a:lnTo>
                <a:lnTo>
                  <a:pt x="0" y="889114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1480930" y="2520672"/>
            <a:ext cx="9054925" cy="5867400"/>
          </a:xfrm>
          <a:prstGeom prst="rect">
            <a:avLst/>
          </a:prstGeom>
        </p:spPr>
        <p:txBody>
          <a:bodyPr lIns="0" tIns="0" rIns="0" bIns="0" rtlCol="0" anchor="t">
            <a:spAutoFit/>
          </a:bodyPr>
          <a:lstStyle/>
          <a:p>
            <a:pPr>
              <a:lnSpc>
                <a:spcPts val="4200"/>
              </a:lnSpc>
            </a:pPr>
            <a:r>
              <a:rPr lang="en-US" sz="3000">
                <a:solidFill>
                  <a:srgbClr val="000000"/>
                </a:solidFill>
                <a:latin typeface="Barlow Medium"/>
              </a:rPr>
              <a:t>                Mental Health</a:t>
            </a:r>
          </a:p>
          <a:p>
            <a:pPr>
              <a:lnSpc>
                <a:spcPts val="4200"/>
              </a:lnSpc>
            </a:pPr>
            <a:endParaRPr lang="en-US" sz="3000">
              <a:solidFill>
                <a:srgbClr val="000000"/>
              </a:solidFill>
              <a:latin typeface="Barlow Medium"/>
            </a:endParaRPr>
          </a:p>
          <a:p>
            <a:pPr>
              <a:lnSpc>
                <a:spcPts val="4200"/>
              </a:lnSpc>
            </a:pPr>
            <a:r>
              <a:rPr lang="en-US" sz="3000">
                <a:solidFill>
                  <a:srgbClr val="000000"/>
                </a:solidFill>
                <a:latin typeface="Barlow Medium"/>
              </a:rPr>
              <a:t>                At risk or being exploited</a:t>
            </a:r>
          </a:p>
          <a:p>
            <a:pPr>
              <a:lnSpc>
                <a:spcPts val="4200"/>
              </a:lnSpc>
            </a:pPr>
            <a:endParaRPr lang="en-US" sz="3000">
              <a:solidFill>
                <a:srgbClr val="000000"/>
              </a:solidFill>
              <a:latin typeface="Barlow Medium"/>
            </a:endParaRPr>
          </a:p>
          <a:p>
            <a:pPr>
              <a:lnSpc>
                <a:spcPts val="4200"/>
              </a:lnSpc>
            </a:pPr>
            <a:r>
              <a:rPr lang="en-US" sz="3000">
                <a:solidFill>
                  <a:srgbClr val="000000"/>
                </a:solidFill>
                <a:latin typeface="Barlow Medium"/>
              </a:rPr>
              <a:t>                At risk or involved in Offending behaviour </a:t>
            </a:r>
          </a:p>
          <a:p>
            <a:pPr>
              <a:lnSpc>
                <a:spcPts val="4200"/>
              </a:lnSpc>
            </a:pPr>
            <a:endParaRPr lang="en-US" sz="3000">
              <a:solidFill>
                <a:srgbClr val="000000"/>
              </a:solidFill>
              <a:latin typeface="Barlow Medium"/>
            </a:endParaRPr>
          </a:p>
          <a:p>
            <a:pPr>
              <a:lnSpc>
                <a:spcPts val="4200"/>
              </a:lnSpc>
            </a:pPr>
            <a:r>
              <a:rPr lang="en-US" sz="3000">
                <a:solidFill>
                  <a:srgbClr val="000000"/>
                </a:solidFill>
                <a:latin typeface="Barlow Medium"/>
              </a:rPr>
              <a:t>                Care experienced ​</a:t>
            </a:r>
          </a:p>
          <a:p>
            <a:pPr>
              <a:lnSpc>
                <a:spcPts val="4200"/>
              </a:lnSpc>
            </a:pPr>
            <a:endParaRPr lang="en-US" sz="3000">
              <a:solidFill>
                <a:srgbClr val="000000"/>
              </a:solidFill>
              <a:latin typeface="Barlow Medium"/>
            </a:endParaRPr>
          </a:p>
          <a:p>
            <a:pPr>
              <a:lnSpc>
                <a:spcPts val="4200"/>
              </a:lnSpc>
            </a:pPr>
            <a:r>
              <a:rPr lang="en-US" sz="3000">
                <a:solidFill>
                  <a:srgbClr val="000000"/>
                </a:solidFill>
                <a:latin typeface="Barlow Medium"/>
              </a:rPr>
              <a:t>On average, our young people face 2 of these presenting needs.</a:t>
            </a:r>
          </a:p>
          <a:p>
            <a:pPr>
              <a:lnSpc>
                <a:spcPts val="4200"/>
              </a:lnSpc>
            </a:pPr>
            <a:endParaRPr lang="en-US" sz="3000">
              <a:solidFill>
                <a:srgbClr val="000000"/>
              </a:solidFill>
              <a:latin typeface="Barlow Medium"/>
            </a:endParaRPr>
          </a:p>
        </p:txBody>
      </p:sp>
      <p:pic>
        <p:nvPicPr>
          <p:cNvPr id="5" name="Picture 5"/>
          <p:cNvPicPr>
            <a:picLocks noChangeAspect="1"/>
          </p:cNvPicPr>
          <p:nvPr/>
        </p:nvPicPr>
        <p:blipFill>
          <a:blip r:embed="rId5"/>
          <a:stretch>
            <a:fillRect/>
          </a:stretch>
        </p:blipFill>
        <p:spPr>
          <a:xfrm>
            <a:off x="876941" y="2251950"/>
            <a:ext cx="1821106" cy="1062312"/>
          </a:xfrm>
          <a:prstGeom prst="rect">
            <a:avLst/>
          </a:prstGeom>
        </p:spPr>
      </p:pic>
      <p:pic>
        <p:nvPicPr>
          <p:cNvPr id="6" name="Picture 6"/>
          <p:cNvPicPr>
            <a:picLocks noChangeAspect="1"/>
          </p:cNvPicPr>
          <p:nvPr/>
        </p:nvPicPr>
        <p:blipFill>
          <a:blip r:embed="rId6"/>
          <a:stretch>
            <a:fillRect/>
          </a:stretch>
        </p:blipFill>
        <p:spPr>
          <a:xfrm>
            <a:off x="876941" y="5446890"/>
            <a:ext cx="1821106" cy="1062312"/>
          </a:xfrm>
          <a:prstGeom prst="rect">
            <a:avLst/>
          </a:prstGeom>
        </p:spPr>
      </p:pic>
      <p:pic>
        <p:nvPicPr>
          <p:cNvPr id="7" name="Picture 7"/>
          <p:cNvPicPr>
            <a:picLocks noChangeAspect="1"/>
          </p:cNvPicPr>
          <p:nvPr/>
        </p:nvPicPr>
        <p:blipFill>
          <a:blip r:embed="rId7"/>
          <a:stretch>
            <a:fillRect/>
          </a:stretch>
        </p:blipFill>
        <p:spPr>
          <a:xfrm>
            <a:off x="915041" y="3319702"/>
            <a:ext cx="1821106" cy="1062312"/>
          </a:xfrm>
          <a:prstGeom prst="rect">
            <a:avLst/>
          </a:prstGeom>
        </p:spPr>
      </p:pic>
      <p:pic>
        <p:nvPicPr>
          <p:cNvPr id="8" name="Picture 8"/>
          <p:cNvPicPr>
            <a:picLocks noChangeAspect="1"/>
          </p:cNvPicPr>
          <p:nvPr/>
        </p:nvPicPr>
        <p:blipFill>
          <a:blip r:embed="rId8"/>
          <a:stretch>
            <a:fillRect/>
          </a:stretch>
        </p:blipFill>
        <p:spPr>
          <a:xfrm>
            <a:off x="924566" y="4383296"/>
            <a:ext cx="1821106" cy="1062312"/>
          </a:xfrm>
          <a:prstGeom prst="rect">
            <a:avLst/>
          </a:prstGeom>
        </p:spPr>
      </p:pic>
      <p:sp>
        <p:nvSpPr>
          <p:cNvPr id="9" name="TextBox 9"/>
          <p:cNvSpPr txBox="1"/>
          <p:nvPr/>
        </p:nvSpPr>
        <p:spPr>
          <a:xfrm>
            <a:off x="1076324" y="914400"/>
            <a:ext cx="2505075" cy="801501"/>
          </a:xfrm>
          <a:prstGeom prst="rect">
            <a:avLst/>
          </a:prstGeom>
        </p:spPr>
        <p:txBody>
          <a:bodyPr wrap="square" lIns="0" tIns="0" rIns="0" bIns="0" rtlCol="0" anchor="t">
            <a:spAutoFit/>
          </a:bodyPr>
          <a:lstStyle/>
          <a:p>
            <a:pPr algn="ctr">
              <a:lnSpc>
                <a:spcPts val="7000"/>
              </a:lnSpc>
            </a:pPr>
            <a:r>
              <a:rPr lang="en-US" sz="5000" dirty="0">
                <a:solidFill>
                  <a:srgbClr val="000000"/>
                </a:solidFill>
                <a:latin typeface="Barlow Semi-Bold"/>
              </a:rPr>
              <a:t>NEEDS</a:t>
            </a:r>
          </a:p>
        </p:txBody>
      </p:sp>
      <p:sp>
        <p:nvSpPr>
          <p:cNvPr id="10" name="Freeform 10"/>
          <p:cNvSpPr/>
          <p:nvPr/>
        </p:nvSpPr>
        <p:spPr>
          <a:xfrm>
            <a:off x="7908896" y="9330283"/>
            <a:ext cx="2010949" cy="832274"/>
          </a:xfrm>
          <a:custGeom>
            <a:avLst/>
            <a:gdLst/>
            <a:ahLst/>
            <a:cxnLst/>
            <a:rect l="l" t="t" r="r" b="b"/>
            <a:pathLst>
              <a:path w="2010949" h="832274">
                <a:moveTo>
                  <a:pt x="0" y="0"/>
                </a:moveTo>
                <a:lnTo>
                  <a:pt x="2010949" y="0"/>
                </a:lnTo>
                <a:lnTo>
                  <a:pt x="2010949" y="832274"/>
                </a:lnTo>
                <a:lnTo>
                  <a:pt x="0" y="832274"/>
                </a:lnTo>
                <a:lnTo>
                  <a:pt x="0" y="0"/>
                </a:lnTo>
                <a:close/>
              </a:path>
            </a:pathLst>
          </a:custGeom>
          <a:blipFill>
            <a:blip r:embed="rId9"/>
            <a:stretch>
              <a:fillRect/>
            </a:stretch>
          </a:blipFill>
        </p:spPr>
        <p:txBody>
          <a:bodyPr/>
          <a:lstStyle/>
          <a:p>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79EE0"/>
        </a:solidFill>
        <a:effectLst/>
      </p:bgPr>
    </p:bg>
    <p:spTree>
      <p:nvGrpSpPr>
        <p:cNvPr id="1" name=""/>
        <p:cNvGrpSpPr/>
        <p:nvPr/>
      </p:nvGrpSpPr>
      <p:grpSpPr>
        <a:xfrm>
          <a:off x="0" y="0"/>
          <a:ext cx="0" cy="0"/>
          <a:chOff x="0" y="0"/>
          <a:chExt cx="0" cy="0"/>
        </a:xfrm>
      </p:grpSpPr>
      <p:sp>
        <p:nvSpPr>
          <p:cNvPr id="3" name="Freeform 3"/>
          <p:cNvSpPr/>
          <p:nvPr/>
        </p:nvSpPr>
        <p:spPr>
          <a:xfrm rot="5400000">
            <a:off x="12802614" y="4801614"/>
            <a:ext cx="22228" cy="8891145"/>
          </a:xfrm>
          <a:custGeom>
            <a:avLst/>
            <a:gdLst/>
            <a:ahLst/>
            <a:cxnLst/>
            <a:rect l="l" t="t" r="r" b="b"/>
            <a:pathLst>
              <a:path w="22228" h="8891145">
                <a:moveTo>
                  <a:pt x="0" y="0"/>
                </a:moveTo>
                <a:lnTo>
                  <a:pt x="22228" y="0"/>
                </a:lnTo>
                <a:lnTo>
                  <a:pt x="22228" y="8891144"/>
                </a:lnTo>
                <a:lnTo>
                  <a:pt x="0" y="88911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5" name="TextBox 5"/>
          <p:cNvSpPr txBox="1"/>
          <p:nvPr/>
        </p:nvSpPr>
        <p:spPr>
          <a:xfrm>
            <a:off x="8368155" y="2261234"/>
            <a:ext cx="8400135" cy="6434455"/>
          </a:xfrm>
          <a:prstGeom prst="rect">
            <a:avLst/>
          </a:prstGeom>
        </p:spPr>
        <p:txBody>
          <a:bodyPr lIns="0" tIns="0" rIns="0" bIns="0" rtlCol="0" anchor="t">
            <a:spAutoFit/>
          </a:bodyPr>
          <a:lstStyle/>
          <a:p>
            <a:pPr marL="604519" lvl="1" indent="-302260">
              <a:lnSpc>
                <a:spcPts val="3919"/>
              </a:lnSpc>
              <a:buFont typeface="Arial"/>
              <a:buChar char="•"/>
            </a:pPr>
            <a:r>
              <a:rPr lang="en-US" sz="2799">
                <a:solidFill>
                  <a:srgbClr val="000000"/>
                </a:solidFill>
                <a:latin typeface="Barlow"/>
              </a:rPr>
              <a:t>Weekly mentoring sessions </a:t>
            </a:r>
          </a:p>
          <a:p>
            <a:pPr marL="604519" lvl="1" indent="-302260">
              <a:lnSpc>
                <a:spcPts val="3919"/>
              </a:lnSpc>
              <a:buFont typeface="Arial"/>
              <a:buChar char="•"/>
            </a:pPr>
            <a:r>
              <a:rPr lang="en-US" sz="2799">
                <a:solidFill>
                  <a:srgbClr val="000000"/>
                </a:solidFill>
                <a:latin typeface="Barlow"/>
              </a:rPr>
              <a:t>Employment Opportunities​</a:t>
            </a:r>
          </a:p>
          <a:p>
            <a:pPr marL="604519" lvl="1" indent="-302260">
              <a:lnSpc>
                <a:spcPts val="3919"/>
              </a:lnSpc>
              <a:buFont typeface="Arial"/>
              <a:buChar char="•"/>
            </a:pPr>
            <a:r>
              <a:rPr lang="en-US" sz="2799">
                <a:solidFill>
                  <a:srgbClr val="000000"/>
                </a:solidFill>
                <a:latin typeface="Barlow"/>
              </a:rPr>
              <a:t>Community engagement</a:t>
            </a:r>
          </a:p>
          <a:p>
            <a:pPr marL="604519" lvl="1" indent="-302260">
              <a:lnSpc>
                <a:spcPts val="3919"/>
              </a:lnSpc>
              <a:buFont typeface="Arial"/>
              <a:buChar char="•"/>
            </a:pPr>
            <a:r>
              <a:rPr lang="en-US" sz="2799">
                <a:solidFill>
                  <a:srgbClr val="000000"/>
                </a:solidFill>
                <a:latin typeface="Barlow"/>
              </a:rPr>
              <a:t>Developing skills and interests</a:t>
            </a:r>
          </a:p>
          <a:p>
            <a:pPr marL="604519" lvl="1" indent="-302260">
              <a:lnSpc>
                <a:spcPts val="3919"/>
              </a:lnSpc>
              <a:buFont typeface="Arial"/>
              <a:buChar char="•"/>
            </a:pPr>
            <a:r>
              <a:rPr lang="en-US" sz="2799">
                <a:solidFill>
                  <a:srgbClr val="000000"/>
                </a:solidFill>
                <a:latin typeface="Barlow"/>
              </a:rPr>
              <a:t>Independent living support</a:t>
            </a:r>
          </a:p>
          <a:p>
            <a:pPr>
              <a:lnSpc>
                <a:spcPts val="3919"/>
              </a:lnSpc>
            </a:pPr>
            <a:endParaRPr lang="en-US" sz="2799">
              <a:solidFill>
                <a:srgbClr val="000000"/>
              </a:solidFill>
              <a:latin typeface="Barlow"/>
            </a:endParaRPr>
          </a:p>
          <a:p>
            <a:pPr marL="604519" lvl="1" indent="-302260">
              <a:lnSpc>
                <a:spcPts val="3919"/>
              </a:lnSpc>
              <a:buFont typeface="Arial"/>
              <a:buChar char="•"/>
            </a:pPr>
            <a:r>
              <a:rPr lang="en-US" sz="2799">
                <a:solidFill>
                  <a:srgbClr val="000000"/>
                </a:solidFill>
                <a:latin typeface="Barlow"/>
              </a:rPr>
              <a:t>Young person led​</a:t>
            </a:r>
          </a:p>
          <a:p>
            <a:pPr marL="604519" lvl="1" indent="-302260">
              <a:lnSpc>
                <a:spcPts val="3919"/>
              </a:lnSpc>
              <a:buFont typeface="Arial"/>
              <a:buChar char="•"/>
            </a:pPr>
            <a:r>
              <a:rPr lang="en-US" sz="2799">
                <a:solidFill>
                  <a:srgbClr val="000000"/>
                </a:solidFill>
                <a:latin typeface="Barlow"/>
              </a:rPr>
              <a:t>Consistent</a:t>
            </a:r>
          </a:p>
          <a:p>
            <a:pPr marL="604519" lvl="1" indent="-302260">
              <a:lnSpc>
                <a:spcPts val="3919"/>
              </a:lnSpc>
              <a:buFont typeface="Arial"/>
              <a:buChar char="•"/>
            </a:pPr>
            <a:r>
              <a:rPr lang="en-US" sz="2799">
                <a:solidFill>
                  <a:srgbClr val="000000"/>
                </a:solidFill>
                <a:latin typeface="Barlow"/>
              </a:rPr>
              <a:t>Community based</a:t>
            </a:r>
          </a:p>
          <a:p>
            <a:pPr marL="604519" lvl="1" indent="-302260">
              <a:lnSpc>
                <a:spcPts val="3919"/>
              </a:lnSpc>
              <a:buFont typeface="Arial"/>
              <a:buChar char="•"/>
            </a:pPr>
            <a:r>
              <a:rPr lang="en-US" sz="2799">
                <a:solidFill>
                  <a:srgbClr val="000000"/>
                </a:solidFill>
                <a:latin typeface="Barlow"/>
              </a:rPr>
              <a:t>Professional, not formal </a:t>
            </a:r>
          </a:p>
          <a:p>
            <a:pPr>
              <a:lnSpc>
                <a:spcPts val="3919"/>
              </a:lnSpc>
            </a:pPr>
            <a:endParaRPr lang="en-US" sz="2799">
              <a:solidFill>
                <a:srgbClr val="000000"/>
              </a:solidFill>
              <a:latin typeface="Barlow"/>
            </a:endParaRPr>
          </a:p>
          <a:p>
            <a:pPr>
              <a:lnSpc>
                <a:spcPts val="3919"/>
              </a:lnSpc>
            </a:pPr>
            <a:r>
              <a:rPr lang="en-US" sz="2799">
                <a:solidFill>
                  <a:srgbClr val="000000"/>
                </a:solidFill>
                <a:latin typeface="Barlow"/>
              </a:rPr>
              <a:t>We have a Caudwell Youth Collective to encourage meaningful youth participation.  </a:t>
            </a:r>
          </a:p>
        </p:txBody>
      </p:sp>
      <p:sp>
        <p:nvSpPr>
          <p:cNvPr id="6" name="TextBox 6"/>
          <p:cNvSpPr txBox="1"/>
          <p:nvPr/>
        </p:nvSpPr>
        <p:spPr>
          <a:xfrm>
            <a:off x="8368155" y="914400"/>
            <a:ext cx="8058894" cy="873125"/>
          </a:xfrm>
          <a:prstGeom prst="rect">
            <a:avLst/>
          </a:prstGeom>
        </p:spPr>
        <p:txBody>
          <a:bodyPr lIns="0" tIns="0" rIns="0" bIns="0" rtlCol="0" anchor="t">
            <a:spAutoFit/>
          </a:bodyPr>
          <a:lstStyle/>
          <a:p>
            <a:pPr algn="ctr">
              <a:lnSpc>
                <a:spcPts val="7000"/>
              </a:lnSpc>
            </a:pPr>
            <a:r>
              <a:rPr lang="en-US" sz="5000">
                <a:solidFill>
                  <a:srgbClr val="000000"/>
                </a:solidFill>
                <a:latin typeface="Barlow Semi-Bold"/>
              </a:rPr>
              <a:t>WHAT SUPPORT LOOKS LIKE</a:t>
            </a:r>
          </a:p>
        </p:txBody>
      </p:sp>
      <p:sp>
        <p:nvSpPr>
          <p:cNvPr id="7" name="Freeform 7"/>
          <p:cNvSpPr/>
          <p:nvPr/>
        </p:nvSpPr>
        <p:spPr>
          <a:xfrm>
            <a:off x="15248351" y="9330283"/>
            <a:ext cx="2010949" cy="832274"/>
          </a:xfrm>
          <a:custGeom>
            <a:avLst/>
            <a:gdLst/>
            <a:ahLst/>
            <a:cxnLst/>
            <a:rect l="l" t="t" r="r" b="b"/>
            <a:pathLst>
              <a:path w="2010949" h="832274">
                <a:moveTo>
                  <a:pt x="0" y="0"/>
                </a:moveTo>
                <a:lnTo>
                  <a:pt x="2010949" y="0"/>
                </a:lnTo>
                <a:lnTo>
                  <a:pt x="2010949" y="832274"/>
                </a:lnTo>
                <a:lnTo>
                  <a:pt x="0" y="832274"/>
                </a:lnTo>
                <a:lnTo>
                  <a:pt x="0" y="0"/>
                </a:lnTo>
                <a:close/>
              </a:path>
            </a:pathLst>
          </a:custGeom>
          <a:blipFill>
            <a:blip r:embed="rId4"/>
            <a:stretch>
              <a:fillRect/>
            </a:stretch>
          </a:blipFill>
        </p:spPr>
        <p:txBody>
          <a:bodyPr/>
          <a:lstStyle/>
          <a:p>
            <a:endParaRPr lang="en-GB"/>
          </a:p>
        </p:txBody>
      </p:sp>
      <p:sp>
        <p:nvSpPr>
          <p:cNvPr id="8" name="Freeform 4">
            <a:extLst>
              <a:ext uri="{FF2B5EF4-FFF2-40B4-BE49-F238E27FC236}">
                <a16:creationId xmlns:a16="http://schemas.microsoft.com/office/drawing/2014/main" id="{C5550A8A-AEE5-FF69-B2EA-98B3240B6C62}"/>
              </a:ext>
            </a:extLst>
          </p:cNvPr>
          <p:cNvSpPr/>
          <p:nvPr/>
        </p:nvSpPr>
        <p:spPr>
          <a:xfrm>
            <a:off x="-685800" y="0"/>
            <a:ext cx="7977186" cy="10370874"/>
          </a:xfrm>
          <a:custGeom>
            <a:avLst/>
            <a:gdLst/>
            <a:ahLst/>
            <a:cxnLst/>
            <a:rect l="l" t="t" r="r" b="b"/>
            <a:pathLst>
              <a:path w="7998536" h="10370874">
                <a:moveTo>
                  <a:pt x="0" y="0"/>
                </a:moveTo>
                <a:lnTo>
                  <a:pt x="7998536" y="0"/>
                </a:lnTo>
                <a:lnTo>
                  <a:pt x="7998536" y="10370874"/>
                </a:lnTo>
                <a:lnTo>
                  <a:pt x="0" y="10370874"/>
                </a:lnTo>
                <a:lnTo>
                  <a:pt x="0" y="0"/>
                </a:lnTo>
                <a:close/>
              </a:path>
            </a:pathLst>
          </a:custGeom>
          <a:blipFill>
            <a:blip r:embed="rId5"/>
            <a:stretch>
              <a:fillRect/>
            </a:stretch>
          </a:blipFill>
        </p:spPr>
        <p:txBody>
          <a:bodyPr/>
          <a:lstStyle/>
          <a:p>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299570" cy="10468043"/>
            <a:chOff x="0" y="0"/>
            <a:chExt cx="2449270" cy="2757015"/>
          </a:xfrm>
        </p:grpSpPr>
        <p:sp>
          <p:nvSpPr>
            <p:cNvPr id="3" name="Freeform 3"/>
            <p:cNvSpPr/>
            <p:nvPr/>
          </p:nvSpPr>
          <p:spPr>
            <a:xfrm>
              <a:off x="0" y="0"/>
              <a:ext cx="2449269" cy="2757015"/>
            </a:xfrm>
            <a:custGeom>
              <a:avLst/>
              <a:gdLst/>
              <a:ahLst/>
              <a:cxnLst/>
              <a:rect l="l" t="t" r="r" b="b"/>
              <a:pathLst>
                <a:path w="2449269" h="2757015">
                  <a:moveTo>
                    <a:pt x="0" y="0"/>
                  </a:moveTo>
                  <a:lnTo>
                    <a:pt x="2449269" y="0"/>
                  </a:lnTo>
                  <a:lnTo>
                    <a:pt x="2449269" y="2757015"/>
                  </a:lnTo>
                  <a:lnTo>
                    <a:pt x="0" y="2757015"/>
                  </a:lnTo>
                  <a:close/>
                </a:path>
              </a:pathLst>
            </a:custGeom>
            <a:solidFill>
              <a:srgbClr val="66AFE1"/>
            </a:solidFill>
          </p:spPr>
          <p:txBody>
            <a:bodyPr/>
            <a:lstStyle/>
            <a:p>
              <a:endParaRPr lang="en-GB"/>
            </a:p>
          </p:txBody>
        </p:sp>
        <p:sp>
          <p:nvSpPr>
            <p:cNvPr id="4" name="TextBox 4"/>
            <p:cNvSpPr txBox="1"/>
            <p:nvPr/>
          </p:nvSpPr>
          <p:spPr>
            <a:xfrm>
              <a:off x="0" y="-47625"/>
              <a:ext cx="2449270" cy="280464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9144000" y="0"/>
            <a:ext cx="9290042" cy="10468043"/>
            <a:chOff x="0" y="0"/>
            <a:chExt cx="2446760" cy="2757015"/>
          </a:xfrm>
        </p:grpSpPr>
        <p:sp>
          <p:nvSpPr>
            <p:cNvPr id="6" name="Freeform 6"/>
            <p:cNvSpPr/>
            <p:nvPr/>
          </p:nvSpPr>
          <p:spPr>
            <a:xfrm>
              <a:off x="0" y="0"/>
              <a:ext cx="2446760" cy="2757015"/>
            </a:xfrm>
            <a:custGeom>
              <a:avLst/>
              <a:gdLst/>
              <a:ahLst/>
              <a:cxnLst/>
              <a:rect l="l" t="t" r="r" b="b"/>
              <a:pathLst>
                <a:path w="2446760" h="2757015">
                  <a:moveTo>
                    <a:pt x="0" y="0"/>
                  </a:moveTo>
                  <a:lnTo>
                    <a:pt x="2446760" y="0"/>
                  </a:lnTo>
                  <a:lnTo>
                    <a:pt x="2446760" y="2757015"/>
                  </a:lnTo>
                  <a:lnTo>
                    <a:pt x="0" y="2757015"/>
                  </a:lnTo>
                  <a:close/>
                </a:path>
              </a:pathLst>
            </a:custGeom>
            <a:solidFill>
              <a:srgbClr val="F6891F"/>
            </a:solidFill>
          </p:spPr>
          <p:txBody>
            <a:bodyPr/>
            <a:lstStyle/>
            <a:p>
              <a:endParaRPr lang="en-GB"/>
            </a:p>
          </p:txBody>
        </p:sp>
        <p:sp>
          <p:nvSpPr>
            <p:cNvPr id="7" name="TextBox 7"/>
            <p:cNvSpPr txBox="1"/>
            <p:nvPr/>
          </p:nvSpPr>
          <p:spPr>
            <a:xfrm>
              <a:off x="0" y="-47625"/>
              <a:ext cx="2446760" cy="2804640"/>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5370468" y="9290053"/>
            <a:ext cx="2010949" cy="832274"/>
          </a:xfrm>
          <a:custGeom>
            <a:avLst/>
            <a:gdLst/>
            <a:ahLst/>
            <a:cxnLst/>
            <a:rect l="l" t="t" r="r" b="b"/>
            <a:pathLst>
              <a:path w="2010949" h="832274">
                <a:moveTo>
                  <a:pt x="0" y="0"/>
                </a:moveTo>
                <a:lnTo>
                  <a:pt x="2010949" y="0"/>
                </a:lnTo>
                <a:lnTo>
                  <a:pt x="2010949" y="832274"/>
                </a:lnTo>
                <a:lnTo>
                  <a:pt x="0" y="832274"/>
                </a:lnTo>
                <a:lnTo>
                  <a:pt x="0" y="0"/>
                </a:lnTo>
                <a:close/>
              </a:path>
            </a:pathLst>
          </a:custGeom>
          <a:blipFill>
            <a:blip r:embed="rId2"/>
            <a:stretch>
              <a:fillRect/>
            </a:stretch>
          </a:blipFill>
        </p:spPr>
        <p:txBody>
          <a:bodyPr/>
          <a:lstStyle/>
          <a:p>
            <a:endParaRPr lang="en-GB"/>
          </a:p>
        </p:txBody>
      </p:sp>
      <p:sp>
        <p:nvSpPr>
          <p:cNvPr id="9" name="Freeform 9"/>
          <p:cNvSpPr/>
          <p:nvPr/>
        </p:nvSpPr>
        <p:spPr>
          <a:xfrm rot="5400000">
            <a:off x="9198993" y="1105604"/>
            <a:ext cx="40820" cy="16328077"/>
          </a:xfrm>
          <a:custGeom>
            <a:avLst/>
            <a:gdLst/>
            <a:ahLst/>
            <a:cxnLst/>
            <a:rect l="l" t="t" r="r" b="b"/>
            <a:pathLst>
              <a:path w="40820" h="16328077">
                <a:moveTo>
                  <a:pt x="0" y="0"/>
                </a:moveTo>
                <a:lnTo>
                  <a:pt x="40820" y="0"/>
                </a:lnTo>
                <a:lnTo>
                  <a:pt x="40820" y="16328077"/>
                </a:lnTo>
                <a:lnTo>
                  <a:pt x="0" y="1632807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0" name="TextBox 10"/>
          <p:cNvSpPr txBox="1"/>
          <p:nvPr/>
        </p:nvSpPr>
        <p:spPr>
          <a:xfrm>
            <a:off x="12207573" y="1111885"/>
            <a:ext cx="3162895" cy="873125"/>
          </a:xfrm>
          <a:prstGeom prst="rect">
            <a:avLst/>
          </a:prstGeom>
        </p:spPr>
        <p:txBody>
          <a:bodyPr lIns="0" tIns="0" rIns="0" bIns="0" rtlCol="0" anchor="t">
            <a:spAutoFit/>
          </a:bodyPr>
          <a:lstStyle/>
          <a:p>
            <a:pPr algn="ctr">
              <a:lnSpc>
                <a:spcPts val="7000"/>
              </a:lnSpc>
            </a:pPr>
            <a:r>
              <a:rPr lang="en-US" sz="5000">
                <a:solidFill>
                  <a:srgbClr val="000000"/>
                </a:solidFill>
                <a:latin typeface="Barlow Semi-Bold"/>
              </a:rPr>
              <a:t>OUTCOMES</a:t>
            </a:r>
          </a:p>
        </p:txBody>
      </p:sp>
      <p:sp>
        <p:nvSpPr>
          <p:cNvPr id="11" name="TextBox 11"/>
          <p:cNvSpPr txBox="1"/>
          <p:nvPr/>
        </p:nvSpPr>
        <p:spPr>
          <a:xfrm>
            <a:off x="3376263" y="1111885"/>
            <a:ext cx="2547045" cy="873125"/>
          </a:xfrm>
          <a:prstGeom prst="rect">
            <a:avLst/>
          </a:prstGeom>
        </p:spPr>
        <p:txBody>
          <a:bodyPr lIns="0" tIns="0" rIns="0" bIns="0" rtlCol="0" anchor="t">
            <a:spAutoFit/>
          </a:bodyPr>
          <a:lstStyle/>
          <a:p>
            <a:pPr algn="ctr">
              <a:lnSpc>
                <a:spcPts val="7000"/>
              </a:lnSpc>
            </a:pPr>
            <a:r>
              <a:rPr lang="en-US" sz="5000">
                <a:solidFill>
                  <a:srgbClr val="000000"/>
                </a:solidFill>
                <a:latin typeface="Barlow Semi-Bold"/>
              </a:rPr>
              <a:t>IMPACTS</a:t>
            </a:r>
          </a:p>
        </p:txBody>
      </p:sp>
      <p:sp>
        <p:nvSpPr>
          <p:cNvPr id="12" name="TextBox 12"/>
          <p:cNvSpPr txBox="1"/>
          <p:nvPr/>
        </p:nvSpPr>
        <p:spPr>
          <a:xfrm>
            <a:off x="1055364" y="2366556"/>
            <a:ext cx="7188842" cy="6434455"/>
          </a:xfrm>
          <a:prstGeom prst="rect">
            <a:avLst/>
          </a:prstGeom>
        </p:spPr>
        <p:txBody>
          <a:bodyPr lIns="0" tIns="0" rIns="0" bIns="0" rtlCol="0" anchor="t">
            <a:spAutoFit/>
          </a:bodyPr>
          <a:lstStyle/>
          <a:p>
            <a:pPr marL="604519" lvl="1" indent="-302260">
              <a:lnSpc>
                <a:spcPts val="3919"/>
              </a:lnSpc>
              <a:buFont typeface="Arial"/>
              <a:buChar char="•"/>
            </a:pPr>
            <a:r>
              <a:rPr lang="en-US" sz="2799">
                <a:solidFill>
                  <a:srgbClr val="000000"/>
                </a:solidFill>
                <a:latin typeface="Barlow"/>
              </a:rPr>
              <a:t>Increased confidence and sense of self-worth;​</a:t>
            </a:r>
          </a:p>
          <a:p>
            <a:pPr>
              <a:lnSpc>
                <a:spcPts val="3919"/>
              </a:lnSpc>
            </a:pPr>
            <a:endParaRPr lang="en-US" sz="2799">
              <a:solidFill>
                <a:srgbClr val="000000"/>
              </a:solidFill>
              <a:latin typeface="Barlow"/>
            </a:endParaRPr>
          </a:p>
          <a:p>
            <a:pPr marL="604519" lvl="1" indent="-302260">
              <a:lnSpc>
                <a:spcPts val="3919"/>
              </a:lnSpc>
              <a:buFont typeface="Arial"/>
              <a:buChar char="•"/>
            </a:pPr>
            <a:r>
              <a:rPr lang="en-US" sz="2799">
                <a:solidFill>
                  <a:srgbClr val="000000"/>
                </a:solidFill>
                <a:latin typeface="Barlow"/>
              </a:rPr>
              <a:t>Improved well-being, relationships, social skills and communication;​</a:t>
            </a:r>
          </a:p>
          <a:p>
            <a:pPr>
              <a:lnSpc>
                <a:spcPts val="3919"/>
              </a:lnSpc>
            </a:pPr>
            <a:endParaRPr lang="en-US" sz="2799">
              <a:solidFill>
                <a:srgbClr val="000000"/>
              </a:solidFill>
              <a:latin typeface="Barlow"/>
            </a:endParaRPr>
          </a:p>
          <a:p>
            <a:pPr marL="604519" lvl="1" indent="-302260">
              <a:lnSpc>
                <a:spcPts val="3919"/>
              </a:lnSpc>
              <a:buFont typeface="Arial"/>
              <a:buChar char="•"/>
            </a:pPr>
            <a:r>
              <a:rPr lang="en-US" sz="2799">
                <a:solidFill>
                  <a:srgbClr val="000000"/>
                </a:solidFill>
                <a:latin typeface="Barlow"/>
              </a:rPr>
              <a:t>Increased resilience;​</a:t>
            </a:r>
          </a:p>
          <a:p>
            <a:pPr>
              <a:lnSpc>
                <a:spcPts val="3919"/>
              </a:lnSpc>
            </a:pPr>
            <a:endParaRPr lang="en-US" sz="2799">
              <a:solidFill>
                <a:srgbClr val="000000"/>
              </a:solidFill>
              <a:latin typeface="Barlow"/>
            </a:endParaRPr>
          </a:p>
          <a:p>
            <a:pPr marL="604519" lvl="1" indent="-302260">
              <a:lnSpc>
                <a:spcPts val="3919"/>
              </a:lnSpc>
              <a:buFont typeface="Arial"/>
              <a:buChar char="•"/>
            </a:pPr>
            <a:r>
              <a:rPr lang="en-US" sz="2799">
                <a:solidFill>
                  <a:srgbClr val="000000"/>
                </a:solidFill>
                <a:latin typeface="Barlow"/>
              </a:rPr>
              <a:t>Improved life skills such as financial management, cooking and hygiene;​</a:t>
            </a:r>
          </a:p>
          <a:p>
            <a:pPr>
              <a:lnSpc>
                <a:spcPts val="3919"/>
              </a:lnSpc>
            </a:pPr>
            <a:endParaRPr lang="en-US" sz="2799">
              <a:solidFill>
                <a:srgbClr val="000000"/>
              </a:solidFill>
              <a:latin typeface="Barlow"/>
            </a:endParaRPr>
          </a:p>
          <a:p>
            <a:pPr marL="604519" lvl="1" indent="-302260">
              <a:lnSpc>
                <a:spcPts val="3919"/>
              </a:lnSpc>
              <a:buFont typeface="Arial"/>
              <a:buChar char="•"/>
            </a:pPr>
            <a:r>
              <a:rPr lang="en-US" sz="2799">
                <a:solidFill>
                  <a:srgbClr val="000000"/>
                </a:solidFill>
                <a:latin typeface="Barlow"/>
              </a:rPr>
              <a:t>Increased meaningful use of time.</a:t>
            </a:r>
          </a:p>
          <a:p>
            <a:pPr>
              <a:lnSpc>
                <a:spcPts val="3919"/>
              </a:lnSpc>
            </a:pPr>
            <a:endParaRPr lang="en-US" sz="2799">
              <a:solidFill>
                <a:srgbClr val="000000"/>
              </a:solidFill>
              <a:latin typeface="Barlow"/>
            </a:endParaRPr>
          </a:p>
        </p:txBody>
      </p:sp>
      <p:sp>
        <p:nvSpPr>
          <p:cNvPr id="13" name="TextBox 13"/>
          <p:cNvSpPr txBox="1"/>
          <p:nvPr/>
        </p:nvSpPr>
        <p:spPr>
          <a:xfrm>
            <a:off x="10194600" y="2366556"/>
            <a:ext cx="7188842" cy="4948555"/>
          </a:xfrm>
          <a:prstGeom prst="rect">
            <a:avLst/>
          </a:prstGeom>
        </p:spPr>
        <p:txBody>
          <a:bodyPr lIns="0" tIns="0" rIns="0" bIns="0" rtlCol="0" anchor="t">
            <a:spAutoFit/>
          </a:bodyPr>
          <a:lstStyle/>
          <a:p>
            <a:pPr marL="604519" lvl="1" indent="-302260">
              <a:lnSpc>
                <a:spcPts val="3919"/>
              </a:lnSpc>
              <a:buFont typeface="Arial"/>
              <a:buChar char="•"/>
            </a:pPr>
            <a:r>
              <a:rPr lang="en-US" sz="2799">
                <a:solidFill>
                  <a:srgbClr val="000000"/>
                </a:solidFill>
                <a:latin typeface="Barlow"/>
              </a:rPr>
              <a:t>Reduced offending behaviour;​</a:t>
            </a:r>
          </a:p>
          <a:p>
            <a:pPr>
              <a:lnSpc>
                <a:spcPts val="3919"/>
              </a:lnSpc>
            </a:pPr>
            <a:endParaRPr lang="en-US" sz="2799">
              <a:solidFill>
                <a:srgbClr val="000000"/>
              </a:solidFill>
              <a:latin typeface="Barlow"/>
            </a:endParaRPr>
          </a:p>
          <a:p>
            <a:pPr marL="604519" lvl="1" indent="-302260">
              <a:lnSpc>
                <a:spcPts val="3919"/>
              </a:lnSpc>
              <a:buFont typeface="Arial"/>
              <a:buChar char="•"/>
            </a:pPr>
            <a:r>
              <a:rPr lang="en-US" sz="2799">
                <a:solidFill>
                  <a:srgbClr val="000000"/>
                </a:solidFill>
                <a:latin typeface="Barlow"/>
              </a:rPr>
              <a:t>Lowered risk of exploitation;​</a:t>
            </a:r>
          </a:p>
          <a:p>
            <a:pPr>
              <a:lnSpc>
                <a:spcPts val="3919"/>
              </a:lnSpc>
            </a:pPr>
            <a:endParaRPr lang="en-US" sz="2799">
              <a:solidFill>
                <a:srgbClr val="000000"/>
              </a:solidFill>
              <a:latin typeface="Barlow"/>
            </a:endParaRPr>
          </a:p>
          <a:p>
            <a:pPr marL="604519" lvl="1" indent="-302260">
              <a:lnSpc>
                <a:spcPts val="3919"/>
              </a:lnSpc>
              <a:buFont typeface="Arial"/>
              <a:buChar char="•"/>
            </a:pPr>
            <a:r>
              <a:rPr lang="en-US" sz="2799">
                <a:solidFill>
                  <a:srgbClr val="000000"/>
                </a:solidFill>
                <a:latin typeface="Barlow"/>
              </a:rPr>
              <a:t>Reduced alcohol and drug use;​</a:t>
            </a:r>
          </a:p>
          <a:p>
            <a:pPr>
              <a:lnSpc>
                <a:spcPts val="3919"/>
              </a:lnSpc>
            </a:pPr>
            <a:endParaRPr lang="en-US" sz="2799">
              <a:solidFill>
                <a:srgbClr val="000000"/>
              </a:solidFill>
              <a:latin typeface="Barlow"/>
            </a:endParaRPr>
          </a:p>
          <a:p>
            <a:pPr marL="604519" lvl="1" indent="-302260">
              <a:lnSpc>
                <a:spcPts val="3919"/>
              </a:lnSpc>
              <a:buFont typeface="Arial"/>
              <a:buChar char="•"/>
            </a:pPr>
            <a:r>
              <a:rPr lang="en-US" sz="2799">
                <a:solidFill>
                  <a:srgbClr val="000000"/>
                </a:solidFill>
                <a:latin typeface="Barlow"/>
              </a:rPr>
              <a:t>Improved mental health;  </a:t>
            </a:r>
          </a:p>
          <a:p>
            <a:pPr>
              <a:lnSpc>
                <a:spcPts val="3919"/>
              </a:lnSpc>
            </a:pPr>
            <a:endParaRPr lang="en-US" sz="2799">
              <a:solidFill>
                <a:srgbClr val="000000"/>
              </a:solidFill>
              <a:latin typeface="Barlow"/>
            </a:endParaRPr>
          </a:p>
          <a:p>
            <a:pPr marL="604519" lvl="1" indent="-302260">
              <a:lnSpc>
                <a:spcPts val="3919"/>
              </a:lnSpc>
              <a:buFont typeface="Arial"/>
              <a:buChar char="•"/>
            </a:pPr>
            <a:r>
              <a:rPr lang="en-US" sz="2799">
                <a:solidFill>
                  <a:srgbClr val="000000"/>
                </a:solidFill>
                <a:latin typeface="Barlow"/>
              </a:rPr>
              <a:t>Significant movement from NEET to EET.</a:t>
            </a:r>
          </a:p>
          <a:p>
            <a:pPr>
              <a:lnSpc>
                <a:spcPts val="3919"/>
              </a:lnSpc>
            </a:pPr>
            <a:endParaRPr lang="en-US" sz="2799">
              <a:solidFill>
                <a:srgbClr val="000000"/>
              </a:solidFill>
              <a:latin typeface="Barlow"/>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31336" y="9137222"/>
            <a:ext cx="1233652" cy="1233652"/>
          </a:xfrm>
          <a:custGeom>
            <a:avLst/>
            <a:gdLst/>
            <a:ahLst/>
            <a:cxnLst/>
            <a:rect l="l" t="t" r="r" b="b"/>
            <a:pathLst>
              <a:path w="1233652" h="1233652">
                <a:moveTo>
                  <a:pt x="0" y="0"/>
                </a:moveTo>
                <a:lnTo>
                  <a:pt x="1233651" y="0"/>
                </a:lnTo>
                <a:lnTo>
                  <a:pt x="1233651" y="1233652"/>
                </a:lnTo>
                <a:lnTo>
                  <a:pt x="0" y="1233652"/>
                </a:lnTo>
                <a:lnTo>
                  <a:pt x="0" y="0"/>
                </a:lnTo>
                <a:close/>
              </a:path>
            </a:pathLst>
          </a:custGeom>
          <a:blipFill>
            <a:blip r:embed="rId2"/>
            <a:stretch>
              <a:fillRect/>
            </a:stretch>
          </a:blipFill>
        </p:spPr>
        <p:txBody>
          <a:bodyPr/>
          <a:lstStyle/>
          <a:p>
            <a:endParaRPr lang="en-GB"/>
          </a:p>
        </p:txBody>
      </p:sp>
      <p:sp>
        <p:nvSpPr>
          <p:cNvPr id="3" name="Freeform 3"/>
          <p:cNvSpPr/>
          <p:nvPr/>
        </p:nvSpPr>
        <p:spPr>
          <a:xfrm>
            <a:off x="15249518" y="9337911"/>
            <a:ext cx="2009782" cy="832274"/>
          </a:xfrm>
          <a:custGeom>
            <a:avLst/>
            <a:gdLst/>
            <a:ahLst/>
            <a:cxnLst/>
            <a:rect l="l" t="t" r="r" b="b"/>
            <a:pathLst>
              <a:path w="2009782" h="832274">
                <a:moveTo>
                  <a:pt x="0" y="0"/>
                </a:moveTo>
                <a:lnTo>
                  <a:pt x="2009782" y="0"/>
                </a:lnTo>
                <a:lnTo>
                  <a:pt x="2009782" y="832274"/>
                </a:lnTo>
                <a:lnTo>
                  <a:pt x="0" y="832274"/>
                </a:lnTo>
                <a:lnTo>
                  <a:pt x="0" y="0"/>
                </a:lnTo>
                <a:close/>
              </a:path>
            </a:pathLst>
          </a:custGeom>
          <a:blipFill>
            <a:blip r:embed="rId3"/>
            <a:stretch>
              <a:fillRect/>
            </a:stretch>
          </a:blipFill>
        </p:spPr>
        <p:txBody>
          <a:bodyPr/>
          <a:lstStyle/>
          <a:p>
            <a:endParaRPr lang="en-GB"/>
          </a:p>
        </p:txBody>
      </p:sp>
      <p:sp>
        <p:nvSpPr>
          <p:cNvPr id="4" name="TextBox 4"/>
          <p:cNvSpPr txBox="1"/>
          <p:nvPr/>
        </p:nvSpPr>
        <p:spPr>
          <a:xfrm>
            <a:off x="2084037" y="9232458"/>
            <a:ext cx="4469163" cy="846386"/>
          </a:xfrm>
          <a:prstGeom prst="rect">
            <a:avLst/>
          </a:prstGeom>
        </p:spPr>
        <p:txBody>
          <a:bodyPr wrap="square" lIns="0" tIns="0" rIns="0" bIns="0" rtlCol="0" anchor="t">
            <a:spAutoFit/>
          </a:bodyPr>
          <a:lstStyle/>
          <a:p>
            <a:pPr>
              <a:lnSpc>
                <a:spcPts val="2239"/>
              </a:lnSpc>
              <a:spcBef>
                <a:spcPct val="0"/>
              </a:spcBef>
            </a:pPr>
            <a:endParaRPr dirty="0"/>
          </a:p>
          <a:p>
            <a:pPr>
              <a:lnSpc>
                <a:spcPts val="2239"/>
              </a:lnSpc>
              <a:spcBef>
                <a:spcPct val="0"/>
              </a:spcBef>
            </a:pPr>
            <a:r>
              <a:rPr lang="en-US" sz="1599" dirty="0">
                <a:solidFill>
                  <a:srgbClr val="F6891F"/>
                </a:solidFill>
                <a:latin typeface="Heebo"/>
              </a:rPr>
              <a:t>Registered Charity Number 1200757</a:t>
            </a:r>
          </a:p>
          <a:p>
            <a:pPr>
              <a:lnSpc>
                <a:spcPts val="2239"/>
              </a:lnSpc>
              <a:spcBef>
                <a:spcPct val="0"/>
              </a:spcBef>
            </a:pPr>
            <a:r>
              <a:rPr lang="en-US" sz="1599" dirty="0">
                <a:solidFill>
                  <a:srgbClr val="66AFE1"/>
                </a:solidFill>
                <a:latin typeface="Heebo"/>
              </a:rPr>
              <a:t>Broughton Hall, Broughton, Staffs, ST21 6NS</a:t>
            </a:r>
          </a:p>
        </p:txBody>
      </p:sp>
      <p:grpSp>
        <p:nvGrpSpPr>
          <p:cNvPr id="5" name="Group 5"/>
          <p:cNvGrpSpPr/>
          <p:nvPr/>
        </p:nvGrpSpPr>
        <p:grpSpPr>
          <a:xfrm>
            <a:off x="1392720" y="1260689"/>
            <a:ext cx="3966879" cy="3958278"/>
            <a:chOff x="0" y="0"/>
            <a:chExt cx="5289172" cy="5277704"/>
          </a:xfrm>
        </p:grpSpPr>
        <p:sp>
          <p:nvSpPr>
            <p:cNvPr id="6" name="Freeform 6"/>
            <p:cNvSpPr/>
            <p:nvPr/>
          </p:nvSpPr>
          <p:spPr>
            <a:xfrm>
              <a:off x="0" y="4325363"/>
              <a:ext cx="1435034" cy="952341"/>
            </a:xfrm>
            <a:custGeom>
              <a:avLst/>
              <a:gdLst/>
              <a:ahLst/>
              <a:cxnLst/>
              <a:rect l="l" t="t" r="r" b="b"/>
              <a:pathLst>
                <a:path w="1435034" h="952341">
                  <a:moveTo>
                    <a:pt x="0" y="0"/>
                  </a:moveTo>
                  <a:lnTo>
                    <a:pt x="1435034" y="0"/>
                  </a:lnTo>
                  <a:lnTo>
                    <a:pt x="1435034" y="952341"/>
                  </a:lnTo>
                  <a:lnTo>
                    <a:pt x="0" y="952341"/>
                  </a:lnTo>
                  <a:lnTo>
                    <a:pt x="0" y="0"/>
                  </a:lnTo>
                  <a:close/>
                </a:path>
              </a:pathLst>
            </a:custGeom>
            <a:blipFill>
              <a:blip r:embed="rId4"/>
              <a:stretch>
                <a:fillRect l="-45461" t="-667509" r="-410280" b="-69910"/>
              </a:stretch>
            </a:blipFill>
          </p:spPr>
          <p:txBody>
            <a:bodyPr/>
            <a:lstStyle/>
            <a:p>
              <a:endParaRPr lang="en-GB"/>
            </a:p>
          </p:txBody>
        </p:sp>
        <p:grpSp>
          <p:nvGrpSpPr>
            <p:cNvPr id="7" name="Group 7"/>
            <p:cNvGrpSpPr/>
            <p:nvPr/>
          </p:nvGrpSpPr>
          <p:grpSpPr>
            <a:xfrm rot="-7819658">
              <a:off x="571816" y="3892858"/>
              <a:ext cx="1256883" cy="1099773"/>
              <a:chOff x="0" y="0"/>
              <a:chExt cx="812800" cy="711200"/>
            </a:xfrm>
          </p:grpSpPr>
          <p:sp>
            <p:nvSpPr>
              <p:cNvPr id="8" name="Freeform 8"/>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GB"/>
              </a:p>
            </p:txBody>
          </p:sp>
          <p:sp>
            <p:nvSpPr>
              <p:cNvPr id="9" name="TextBox 9"/>
              <p:cNvSpPr txBox="1"/>
              <p:nvPr/>
            </p:nvSpPr>
            <p:spPr>
              <a:xfrm>
                <a:off x="127000" y="292100"/>
                <a:ext cx="558800" cy="368300"/>
              </a:xfrm>
              <a:prstGeom prst="rect">
                <a:avLst/>
              </a:prstGeom>
            </p:spPr>
            <p:txBody>
              <a:bodyPr lIns="50800" tIns="50800" rIns="50800" bIns="50800" rtlCol="0" anchor="ctr"/>
              <a:lstStyle/>
              <a:p>
                <a:pPr algn="ctr">
                  <a:lnSpc>
                    <a:spcPts val="2240"/>
                  </a:lnSpc>
                </a:pPr>
                <a:endParaRPr/>
              </a:p>
            </p:txBody>
          </p:sp>
        </p:grpSp>
        <p:sp>
          <p:nvSpPr>
            <p:cNvPr id="10" name="Freeform 10"/>
            <p:cNvSpPr/>
            <p:nvPr/>
          </p:nvSpPr>
          <p:spPr>
            <a:xfrm>
              <a:off x="154106" y="0"/>
              <a:ext cx="5135065" cy="5135065"/>
            </a:xfrm>
            <a:custGeom>
              <a:avLst/>
              <a:gdLst/>
              <a:ahLst/>
              <a:cxnLst/>
              <a:rect l="l" t="t" r="r" b="b"/>
              <a:pathLst>
                <a:path w="5135065" h="5135065">
                  <a:moveTo>
                    <a:pt x="0" y="0"/>
                  </a:moveTo>
                  <a:lnTo>
                    <a:pt x="5135066" y="0"/>
                  </a:lnTo>
                  <a:lnTo>
                    <a:pt x="5135066" y="5135065"/>
                  </a:lnTo>
                  <a:lnTo>
                    <a:pt x="0" y="5135065"/>
                  </a:lnTo>
                  <a:lnTo>
                    <a:pt x="0" y="0"/>
                  </a:lnTo>
                  <a:close/>
                </a:path>
              </a:pathLst>
            </a:custGeom>
            <a:blipFill>
              <a:blip r:embed="rId5"/>
              <a:stretch>
                <a:fillRect/>
              </a:stretch>
            </a:blipFill>
          </p:spPr>
          <p:txBody>
            <a:bodyPr/>
            <a:lstStyle/>
            <a:p>
              <a:endParaRPr lang="en-GB"/>
            </a:p>
          </p:txBody>
        </p:sp>
        <p:sp>
          <p:nvSpPr>
            <p:cNvPr id="11" name="TextBox 11"/>
            <p:cNvSpPr txBox="1"/>
            <p:nvPr/>
          </p:nvSpPr>
          <p:spPr>
            <a:xfrm>
              <a:off x="260565" y="929655"/>
              <a:ext cx="4768041" cy="3078268"/>
            </a:xfrm>
            <a:prstGeom prst="rect">
              <a:avLst/>
            </a:prstGeom>
          </p:spPr>
          <p:txBody>
            <a:bodyPr lIns="0" tIns="0" rIns="0" bIns="0" rtlCol="0" anchor="t">
              <a:spAutoFit/>
            </a:bodyPr>
            <a:lstStyle/>
            <a:p>
              <a:pPr algn="ctr">
                <a:lnSpc>
                  <a:spcPts val="3079"/>
                </a:lnSpc>
              </a:pPr>
              <a:endParaRPr/>
            </a:p>
            <a:p>
              <a:pPr algn="ctr">
                <a:lnSpc>
                  <a:spcPts val="3079"/>
                </a:lnSpc>
              </a:pPr>
              <a:r>
                <a:rPr lang="en-US" sz="2199">
                  <a:solidFill>
                    <a:srgbClr val="000000"/>
                  </a:solidFill>
                  <a:latin typeface="Heebo Medium"/>
                </a:rPr>
                <a:t>"I haven't self harmed in 2 months and have been using other techniques to manage my impulses."</a:t>
              </a:r>
            </a:p>
            <a:p>
              <a:pPr algn="ctr">
                <a:lnSpc>
                  <a:spcPts val="3079"/>
                </a:lnSpc>
              </a:pPr>
              <a:r>
                <a:rPr lang="en-US" sz="2199">
                  <a:solidFill>
                    <a:srgbClr val="000000"/>
                  </a:solidFill>
                  <a:latin typeface="Heebo Medium"/>
                </a:rPr>
                <a:t>-Kate</a:t>
              </a:r>
            </a:p>
          </p:txBody>
        </p:sp>
      </p:grpSp>
      <p:grpSp>
        <p:nvGrpSpPr>
          <p:cNvPr id="12" name="Group 12"/>
          <p:cNvGrpSpPr/>
          <p:nvPr/>
        </p:nvGrpSpPr>
        <p:grpSpPr>
          <a:xfrm>
            <a:off x="10623827" y="3538039"/>
            <a:ext cx="5829543" cy="5816903"/>
            <a:chOff x="0" y="0"/>
            <a:chExt cx="7772724" cy="7755871"/>
          </a:xfrm>
        </p:grpSpPr>
        <p:sp>
          <p:nvSpPr>
            <p:cNvPr id="13" name="Freeform 13"/>
            <p:cNvSpPr/>
            <p:nvPr/>
          </p:nvSpPr>
          <p:spPr>
            <a:xfrm>
              <a:off x="0" y="6356355"/>
              <a:ext cx="2108860" cy="1399516"/>
            </a:xfrm>
            <a:custGeom>
              <a:avLst/>
              <a:gdLst/>
              <a:ahLst/>
              <a:cxnLst/>
              <a:rect l="l" t="t" r="r" b="b"/>
              <a:pathLst>
                <a:path w="2108860" h="1399516">
                  <a:moveTo>
                    <a:pt x="0" y="0"/>
                  </a:moveTo>
                  <a:lnTo>
                    <a:pt x="2108860" y="0"/>
                  </a:lnTo>
                  <a:lnTo>
                    <a:pt x="2108860" y="1399516"/>
                  </a:lnTo>
                  <a:lnTo>
                    <a:pt x="0" y="1399516"/>
                  </a:lnTo>
                  <a:lnTo>
                    <a:pt x="0" y="0"/>
                  </a:lnTo>
                  <a:close/>
                </a:path>
              </a:pathLst>
            </a:custGeom>
            <a:blipFill>
              <a:blip r:embed="rId4"/>
              <a:stretch>
                <a:fillRect l="-45461" t="-667509" r="-410280" b="-69910"/>
              </a:stretch>
            </a:blipFill>
          </p:spPr>
          <p:txBody>
            <a:bodyPr/>
            <a:lstStyle/>
            <a:p>
              <a:endParaRPr lang="en-GB"/>
            </a:p>
          </p:txBody>
        </p:sp>
        <p:grpSp>
          <p:nvGrpSpPr>
            <p:cNvPr id="14" name="Group 14"/>
            <p:cNvGrpSpPr/>
            <p:nvPr/>
          </p:nvGrpSpPr>
          <p:grpSpPr>
            <a:xfrm rot="-7819658">
              <a:off x="840314" y="5720765"/>
              <a:ext cx="1847058" cy="1616176"/>
              <a:chOff x="0" y="0"/>
              <a:chExt cx="812800" cy="711200"/>
            </a:xfrm>
          </p:grpSpPr>
          <p:sp>
            <p:nvSpPr>
              <p:cNvPr id="15" name="Freeform 15"/>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GB"/>
              </a:p>
            </p:txBody>
          </p:sp>
          <p:sp>
            <p:nvSpPr>
              <p:cNvPr id="16" name="TextBox 16"/>
              <p:cNvSpPr txBox="1"/>
              <p:nvPr/>
            </p:nvSpPr>
            <p:spPr>
              <a:xfrm>
                <a:off x="127000" y="292100"/>
                <a:ext cx="558800" cy="368300"/>
              </a:xfrm>
              <a:prstGeom prst="rect">
                <a:avLst/>
              </a:prstGeom>
            </p:spPr>
            <p:txBody>
              <a:bodyPr lIns="50800" tIns="50800" rIns="50800" bIns="50800" rtlCol="0" anchor="ctr"/>
              <a:lstStyle/>
              <a:p>
                <a:pPr algn="ctr">
                  <a:lnSpc>
                    <a:spcPts val="2240"/>
                  </a:lnSpc>
                </a:pPr>
                <a:endParaRPr/>
              </a:p>
            </p:txBody>
          </p:sp>
        </p:grpSp>
        <p:sp>
          <p:nvSpPr>
            <p:cNvPr id="17" name="Freeform 17"/>
            <p:cNvSpPr/>
            <p:nvPr/>
          </p:nvSpPr>
          <p:spPr>
            <a:xfrm>
              <a:off x="226468" y="0"/>
              <a:ext cx="7546256" cy="7546256"/>
            </a:xfrm>
            <a:custGeom>
              <a:avLst/>
              <a:gdLst/>
              <a:ahLst/>
              <a:cxnLst/>
              <a:rect l="l" t="t" r="r" b="b"/>
              <a:pathLst>
                <a:path w="7546256" h="7546256">
                  <a:moveTo>
                    <a:pt x="0" y="0"/>
                  </a:moveTo>
                  <a:lnTo>
                    <a:pt x="7546256" y="0"/>
                  </a:lnTo>
                  <a:lnTo>
                    <a:pt x="7546256" y="7546256"/>
                  </a:lnTo>
                  <a:lnTo>
                    <a:pt x="0" y="7546256"/>
                  </a:lnTo>
                  <a:lnTo>
                    <a:pt x="0" y="0"/>
                  </a:lnTo>
                  <a:close/>
                </a:path>
              </a:pathLst>
            </a:custGeom>
            <a:blipFill>
              <a:blip r:embed="rId6"/>
              <a:stretch>
                <a:fillRect/>
              </a:stretch>
            </a:blipFill>
          </p:spPr>
          <p:txBody>
            <a:bodyPr/>
            <a:lstStyle/>
            <a:p>
              <a:endParaRPr lang="en-GB"/>
            </a:p>
          </p:txBody>
        </p:sp>
        <p:sp>
          <p:nvSpPr>
            <p:cNvPr id="18" name="TextBox 18"/>
            <p:cNvSpPr txBox="1"/>
            <p:nvPr/>
          </p:nvSpPr>
          <p:spPr>
            <a:xfrm>
              <a:off x="1241749" y="1543464"/>
              <a:ext cx="5774531" cy="4640368"/>
            </a:xfrm>
            <a:prstGeom prst="rect">
              <a:avLst/>
            </a:prstGeom>
          </p:spPr>
          <p:txBody>
            <a:bodyPr lIns="0" tIns="0" rIns="0" bIns="0" rtlCol="0" anchor="t">
              <a:spAutoFit/>
            </a:bodyPr>
            <a:lstStyle/>
            <a:p>
              <a:pPr algn="ctr">
                <a:lnSpc>
                  <a:spcPts val="3080"/>
                </a:lnSpc>
              </a:pPr>
              <a:r>
                <a:rPr lang="en-US" sz="2200">
                  <a:solidFill>
                    <a:srgbClr val="000000"/>
                  </a:solidFill>
                  <a:latin typeface="Heebo Medium"/>
                </a:rPr>
                <a:t>"I have learned new methods of understanding in life skills, CV writing and job searching. To those that are nervous, unwilling or excited to take life by the horns and expand yourself as a person, I strongly recommend Caudwell Youth."</a:t>
              </a:r>
            </a:p>
            <a:p>
              <a:pPr algn="ctr">
                <a:lnSpc>
                  <a:spcPts val="3080"/>
                </a:lnSpc>
              </a:pPr>
              <a:r>
                <a:rPr lang="en-US" sz="2200">
                  <a:solidFill>
                    <a:srgbClr val="000000"/>
                  </a:solidFill>
                  <a:latin typeface="Heebo Medium"/>
                </a:rPr>
                <a:t>-Lewis</a:t>
              </a:r>
            </a:p>
          </p:txBody>
        </p:sp>
      </p:grpSp>
      <p:sp>
        <p:nvSpPr>
          <p:cNvPr id="19" name="Freeform 19"/>
          <p:cNvSpPr/>
          <p:nvPr/>
        </p:nvSpPr>
        <p:spPr>
          <a:xfrm rot="5400000">
            <a:off x="9123712" y="1134970"/>
            <a:ext cx="40577" cy="16230600"/>
          </a:xfrm>
          <a:custGeom>
            <a:avLst/>
            <a:gdLst/>
            <a:ahLst/>
            <a:cxnLst/>
            <a:rect l="l" t="t" r="r" b="b"/>
            <a:pathLst>
              <a:path w="40577" h="16230600">
                <a:moveTo>
                  <a:pt x="0" y="0"/>
                </a:moveTo>
                <a:lnTo>
                  <a:pt x="40576" y="0"/>
                </a:lnTo>
                <a:lnTo>
                  <a:pt x="40576" y="16230600"/>
                </a:lnTo>
                <a:lnTo>
                  <a:pt x="0" y="162306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20" name="Freeform 20"/>
          <p:cNvSpPr/>
          <p:nvPr/>
        </p:nvSpPr>
        <p:spPr>
          <a:xfrm rot="5400000">
            <a:off x="9123712" y="1141060"/>
            <a:ext cx="40577" cy="16230600"/>
          </a:xfrm>
          <a:custGeom>
            <a:avLst/>
            <a:gdLst/>
            <a:ahLst/>
            <a:cxnLst/>
            <a:rect l="l" t="t" r="r" b="b"/>
            <a:pathLst>
              <a:path w="40577" h="16230600">
                <a:moveTo>
                  <a:pt x="0" y="0"/>
                </a:moveTo>
                <a:lnTo>
                  <a:pt x="40576" y="0"/>
                </a:lnTo>
                <a:lnTo>
                  <a:pt x="40576" y="16230600"/>
                </a:lnTo>
                <a:lnTo>
                  <a:pt x="0" y="162306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grpSp>
        <p:nvGrpSpPr>
          <p:cNvPr id="21" name="Group 21"/>
          <p:cNvGrpSpPr/>
          <p:nvPr/>
        </p:nvGrpSpPr>
        <p:grpSpPr>
          <a:xfrm>
            <a:off x="3238337" y="5214554"/>
            <a:ext cx="3966879" cy="3958278"/>
            <a:chOff x="0" y="0"/>
            <a:chExt cx="5289172" cy="5277704"/>
          </a:xfrm>
        </p:grpSpPr>
        <p:sp>
          <p:nvSpPr>
            <p:cNvPr id="22" name="Freeform 22"/>
            <p:cNvSpPr/>
            <p:nvPr/>
          </p:nvSpPr>
          <p:spPr>
            <a:xfrm>
              <a:off x="0" y="4325363"/>
              <a:ext cx="1435034" cy="952341"/>
            </a:xfrm>
            <a:custGeom>
              <a:avLst/>
              <a:gdLst/>
              <a:ahLst/>
              <a:cxnLst/>
              <a:rect l="l" t="t" r="r" b="b"/>
              <a:pathLst>
                <a:path w="1435034" h="952341">
                  <a:moveTo>
                    <a:pt x="0" y="0"/>
                  </a:moveTo>
                  <a:lnTo>
                    <a:pt x="1435034" y="0"/>
                  </a:lnTo>
                  <a:lnTo>
                    <a:pt x="1435034" y="952341"/>
                  </a:lnTo>
                  <a:lnTo>
                    <a:pt x="0" y="952341"/>
                  </a:lnTo>
                  <a:lnTo>
                    <a:pt x="0" y="0"/>
                  </a:lnTo>
                  <a:close/>
                </a:path>
              </a:pathLst>
            </a:custGeom>
            <a:blipFill>
              <a:blip r:embed="rId4"/>
              <a:stretch>
                <a:fillRect l="-45461" t="-667509" r="-410280" b="-69910"/>
              </a:stretch>
            </a:blipFill>
          </p:spPr>
          <p:txBody>
            <a:bodyPr/>
            <a:lstStyle/>
            <a:p>
              <a:endParaRPr lang="en-GB"/>
            </a:p>
          </p:txBody>
        </p:sp>
        <p:grpSp>
          <p:nvGrpSpPr>
            <p:cNvPr id="23" name="Group 23"/>
            <p:cNvGrpSpPr/>
            <p:nvPr/>
          </p:nvGrpSpPr>
          <p:grpSpPr>
            <a:xfrm rot="-7819658">
              <a:off x="571816" y="3892858"/>
              <a:ext cx="1256883" cy="1099773"/>
              <a:chOff x="0" y="0"/>
              <a:chExt cx="812800" cy="711200"/>
            </a:xfrm>
          </p:grpSpPr>
          <p:sp>
            <p:nvSpPr>
              <p:cNvPr id="24" name="Freeform 24"/>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GB"/>
              </a:p>
            </p:txBody>
          </p:sp>
          <p:sp>
            <p:nvSpPr>
              <p:cNvPr id="25" name="TextBox 25"/>
              <p:cNvSpPr txBox="1"/>
              <p:nvPr/>
            </p:nvSpPr>
            <p:spPr>
              <a:xfrm>
                <a:off x="127000" y="292100"/>
                <a:ext cx="558800" cy="368300"/>
              </a:xfrm>
              <a:prstGeom prst="rect">
                <a:avLst/>
              </a:prstGeom>
            </p:spPr>
            <p:txBody>
              <a:bodyPr lIns="39815" tIns="39815" rIns="39815" bIns="39815" rtlCol="0" anchor="ctr"/>
              <a:lstStyle/>
              <a:p>
                <a:pPr algn="ctr">
                  <a:lnSpc>
                    <a:spcPts val="2240"/>
                  </a:lnSpc>
                </a:pPr>
                <a:endParaRPr/>
              </a:p>
            </p:txBody>
          </p:sp>
        </p:grpSp>
        <p:sp>
          <p:nvSpPr>
            <p:cNvPr id="26" name="Freeform 26"/>
            <p:cNvSpPr/>
            <p:nvPr/>
          </p:nvSpPr>
          <p:spPr>
            <a:xfrm>
              <a:off x="154106" y="0"/>
              <a:ext cx="5135065" cy="5135065"/>
            </a:xfrm>
            <a:custGeom>
              <a:avLst/>
              <a:gdLst/>
              <a:ahLst/>
              <a:cxnLst/>
              <a:rect l="l" t="t" r="r" b="b"/>
              <a:pathLst>
                <a:path w="5135065" h="5135065">
                  <a:moveTo>
                    <a:pt x="0" y="0"/>
                  </a:moveTo>
                  <a:lnTo>
                    <a:pt x="5135066" y="0"/>
                  </a:lnTo>
                  <a:lnTo>
                    <a:pt x="5135066" y="5135065"/>
                  </a:lnTo>
                  <a:lnTo>
                    <a:pt x="0" y="5135065"/>
                  </a:lnTo>
                  <a:lnTo>
                    <a:pt x="0" y="0"/>
                  </a:lnTo>
                  <a:close/>
                </a:path>
              </a:pathLst>
            </a:custGeom>
            <a:blipFill>
              <a:blip r:embed="rId11"/>
              <a:stretch>
                <a:fillRect/>
              </a:stretch>
            </a:blipFill>
          </p:spPr>
          <p:txBody>
            <a:bodyPr/>
            <a:lstStyle/>
            <a:p>
              <a:endParaRPr lang="en-GB"/>
            </a:p>
          </p:txBody>
        </p:sp>
        <p:sp>
          <p:nvSpPr>
            <p:cNvPr id="27" name="TextBox 27"/>
            <p:cNvSpPr txBox="1"/>
            <p:nvPr/>
          </p:nvSpPr>
          <p:spPr>
            <a:xfrm>
              <a:off x="337619" y="1274461"/>
              <a:ext cx="4768041" cy="2557568"/>
            </a:xfrm>
            <a:prstGeom prst="rect">
              <a:avLst/>
            </a:prstGeom>
          </p:spPr>
          <p:txBody>
            <a:bodyPr lIns="0" tIns="0" rIns="0" bIns="0" rtlCol="0" anchor="t">
              <a:spAutoFit/>
            </a:bodyPr>
            <a:lstStyle/>
            <a:p>
              <a:pPr algn="ctr">
                <a:lnSpc>
                  <a:spcPts val="3079"/>
                </a:lnSpc>
              </a:pPr>
              <a:r>
                <a:rPr lang="en-US" sz="2199">
                  <a:solidFill>
                    <a:srgbClr val="000000"/>
                  </a:solidFill>
                  <a:latin typeface="Heebo Medium"/>
                </a:rPr>
                <a:t>"My confidence and independence has grown thanks to the support of my mentor."</a:t>
              </a:r>
            </a:p>
            <a:p>
              <a:pPr algn="ctr">
                <a:lnSpc>
                  <a:spcPts val="3079"/>
                </a:lnSpc>
              </a:pPr>
              <a:r>
                <a:rPr lang="en-US" sz="2199">
                  <a:solidFill>
                    <a:srgbClr val="000000"/>
                  </a:solidFill>
                  <a:latin typeface="Heebo Medium"/>
                </a:rPr>
                <a:t>–Sam</a:t>
              </a:r>
            </a:p>
          </p:txBody>
        </p:sp>
      </p:grpSp>
      <p:sp>
        <p:nvSpPr>
          <p:cNvPr id="28" name="TextBox 28"/>
          <p:cNvSpPr txBox="1"/>
          <p:nvPr/>
        </p:nvSpPr>
        <p:spPr>
          <a:xfrm>
            <a:off x="5359598" y="236076"/>
            <a:ext cx="7568803" cy="873125"/>
          </a:xfrm>
          <a:prstGeom prst="rect">
            <a:avLst/>
          </a:prstGeom>
        </p:spPr>
        <p:txBody>
          <a:bodyPr lIns="0" tIns="0" rIns="0" bIns="0" rtlCol="0" anchor="t">
            <a:spAutoFit/>
          </a:bodyPr>
          <a:lstStyle/>
          <a:p>
            <a:pPr algn="ctr">
              <a:lnSpc>
                <a:spcPts val="7000"/>
              </a:lnSpc>
            </a:pPr>
            <a:r>
              <a:rPr lang="en-US" sz="5000">
                <a:solidFill>
                  <a:srgbClr val="000000"/>
                </a:solidFill>
                <a:latin typeface="Barlow Semi-Bold"/>
              </a:rPr>
              <a:t>WHAT YOUNG PEOPLE SAY</a:t>
            </a:r>
          </a:p>
        </p:txBody>
      </p:sp>
      <p:grpSp>
        <p:nvGrpSpPr>
          <p:cNvPr id="29" name="Group 29"/>
          <p:cNvGrpSpPr/>
          <p:nvPr/>
        </p:nvGrpSpPr>
        <p:grpSpPr>
          <a:xfrm>
            <a:off x="6641813" y="1109201"/>
            <a:ext cx="4770805" cy="4857678"/>
            <a:chOff x="0" y="0"/>
            <a:chExt cx="6361073" cy="6476904"/>
          </a:xfrm>
        </p:grpSpPr>
        <p:sp>
          <p:nvSpPr>
            <p:cNvPr id="30" name="Freeform 30"/>
            <p:cNvSpPr/>
            <p:nvPr/>
          </p:nvSpPr>
          <p:spPr>
            <a:xfrm>
              <a:off x="0" y="5201939"/>
              <a:ext cx="1725857" cy="1145342"/>
            </a:xfrm>
            <a:custGeom>
              <a:avLst/>
              <a:gdLst/>
              <a:ahLst/>
              <a:cxnLst/>
              <a:rect l="l" t="t" r="r" b="b"/>
              <a:pathLst>
                <a:path w="1725857" h="1145342">
                  <a:moveTo>
                    <a:pt x="0" y="0"/>
                  </a:moveTo>
                  <a:lnTo>
                    <a:pt x="1725857" y="0"/>
                  </a:lnTo>
                  <a:lnTo>
                    <a:pt x="1725857" y="1145342"/>
                  </a:lnTo>
                  <a:lnTo>
                    <a:pt x="0" y="1145342"/>
                  </a:lnTo>
                  <a:lnTo>
                    <a:pt x="0" y="0"/>
                  </a:lnTo>
                  <a:close/>
                </a:path>
              </a:pathLst>
            </a:custGeom>
            <a:blipFill>
              <a:blip r:embed="rId4"/>
              <a:stretch>
                <a:fillRect l="-45461" t="-667509" r="-410280" b="-69910"/>
              </a:stretch>
            </a:blipFill>
          </p:spPr>
          <p:txBody>
            <a:bodyPr/>
            <a:lstStyle/>
            <a:p>
              <a:endParaRPr lang="en-GB"/>
            </a:p>
          </p:txBody>
        </p:sp>
        <p:grpSp>
          <p:nvGrpSpPr>
            <p:cNvPr id="31" name="Group 31"/>
            <p:cNvGrpSpPr/>
            <p:nvPr/>
          </p:nvGrpSpPr>
          <p:grpSpPr>
            <a:xfrm rot="-7819658">
              <a:off x="630672" y="4729661"/>
              <a:ext cx="1585794" cy="1387569"/>
              <a:chOff x="0" y="0"/>
              <a:chExt cx="812800" cy="711200"/>
            </a:xfrm>
          </p:grpSpPr>
          <p:sp>
            <p:nvSpPr>
              <p:cNvPr id="32" name="Freeform 32"/>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GB"/>
              </a:p>
            </p:txBody>
          </p:sp>
          <p:sp>
            <p:nvSpPr>
              <p:cNvPr id="33" name="TextBox 33"/>
              <p:cNvSpPr txBox="1"/>
              <p:nvPr/>
            </p:nvSpPr>
            <p:spPr>
              <a:xfrm>
                <a:off x="127000" y="292100"/>
                <a:ext cx="558800" cy="368300"/>
              </a:xfrm>
              <a:prstGeom prst="rect">
                <a:avLst/>
              </a:prstGeom>
            </p:spPr>
            <p:txBody>
              <a:bodyPr lIns="50234" tIns="50234" rIns="50234" bIns="50234" rtlCol="0" anchor="ctr"/>
              <a:lstStyle/>
              <a:p>
                <a:pPr algn="ctr">
                  <a:lnSpc>
                    <a:spcPts val="2240"/>
                  </a:lnSpc>
                </a:pPr>
                <a:endParaRPr/>
              </a:p>
            </p:txBody>
          </p:sp>
        </p:grpSp>
        <p:sp>
          <p:nvSpPr>
            <p:cNvPr id="34" name="Freeform 34"/>
            <p:cNvSpPr/>
            <p:nvPr/>
          </p:nvSpPr>
          <p:spPr>
            <a:xfrm>
              <a:off x="185338" y="0"/>
              <a:ext cx="6175735" cy="6175735"/>
            </a:xfrm>
            <a:custGeom>
              <a:avLst/>
              <a:gdLst/>
              <a:ahLst/>
              <a:cxnLst/>
              <a:rect l="l" t="t" r="r" b="b"/>
              <a:pathLst>
                <a:path w="6175735" h="6175735">
                  <a:moveTo>
                    <a:pt x="0" y="0"/>
                  </a:moveTo>
                  <a:lnTo>
                    <a:pt x="6175735" y="0"/>
                  </a:lnTo>
                  <a:lnTo>
                    <a:pt x="6175735" y="6175735"/>
                  </a:lnTo>
                  <a:lnTo>
                    <a:pt x="0" y="6175735"/>
                  </a:lnTo>
                  <a:lnTo>
                    <a:pt x="0" y="0"/>
                  </a:lnTo>
                  <a:close/>
                </a:path>
              </a:pathLst>
            </a:custGeom>
            <a:blipFill>
              <a:blip r:embed="rId12"/>
              <a:stretch>
                <a:fillRect/>
              </a:stretch>
            </a:blipFill>
          </p:spPr>
          <p:txBody>
            <a:bodyPr/>
            <a:lstStyle/>
            <a:p>
              <a:endParaRPr lang="en-GB"/>
            </a:p>
          </p:txBody>
        </p:sp>
        <p:sp>
          <p:nvSpPr>
            <p:cNvPr id="35" name="TextBox 35"/>
            <p:cNvSpPr txBox="1"/>
            <p:nvPr/>
          </p:nvSpPr>
          <p:spPr>
            <a:xfrm>
              <a:off x="927724" y="1205708"/>
              <a:ext cx="4690963" cy="4409971"/>
            </a:xfrm>
            <a:prstGeom prst="rect">
              <a:avLst/>
            </a:prstGeom>
          </p:spPr>
          <p:txBody>
            <a:bodyPr lIns="0" tIns="0" rIns="0" bIns="0" rtlCol="0" anchor="t">
              <a:spAutoFit/>
            </a:bodyPr>
            <a:lstStyle/>
            <a:p>
              <a:pPr algn="ctr">
                <a:lnSpc>
                  <a:spcPts val="2627"/>
                </a:lnSpc>
              </a:pPr>
              <a:r>
                <a:rPr lang="en-US" sz="1876">
                  <a:solidFill>
                    <a:srgbClr val="000000"/>
                  </a:solidFill>
                  <a:latin typeface="Barlow Semi-Bold"/>
                </a:rPr>
                <a:t>“Since working with Caudwell Youth, I can now open up and talk as this was something I struggled with before, my financial situation has improved as I made a claim for Universal Credit. I am working on my anxiety and learning to control this.”</a:t>
              </a:r>
            </a:p>
            <a:p>
              <a:pPr algn="ctr">
                <a:lnSpc>
                  <a:spcPts val="2627"/>
                </a:lnSpc>
              </a:pPr>
              <a:endParaRPr lang="en-US" sz="1876">
                <a:solidFill>
                  <a:srgbClr val="000000"/>
                </a:solidFill>
                <a:latin typeface="Barlow Semi-Bold"/>
              </a:endParaRPr>
            </a:p>
            <a:p>
              <a:pPr algn="ctr">
                <a:lnSpc>
                  <a:spcPts val="2627"/>
                </a:lnSpc>
              </a:pPr>
              <a:r>
                <a:rPr lang="en-US" sz="1876">
                  <a:solidFill>
                    <a:srgbClr val="000000"/>
                  </a:solidFill>
                  <a:latin typeface="Barlow Semi-Bold"/>
                </a:rPr>
                <a:t>-Young person</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602" y="-102785"/>
            <a:ext cx="11050480" cy="11056108"/>
            <a:chOff x="0" y="0"/>
            <a:chExt cx="2910414" cy="2911897"/>
          </a:xfrm>
        </p:grpSpPr>
        <p:sp>
          <p:nvSpPr>
            <p:cNvPr id="3" name="Freeform 3"/>
            <p:cNvSpPr/>
            <p:nvPr/>
          </p:nvSpPr>
          <p:spPr>
            <a:xfrm>
              <a:off x="0" y="0"/>
              <a:ext cx="2910414" cy="2911897"/>
            </a:xfrm>
            <a:custGeom>
              <a:avLst/>
              <a:gdLst/>
              <a:ahLst/>
              <a:cxnLst/>
              <a:rect l="l" t="t" r="r" b="b"/>
              <a:pathLst>
                <a:path w="2910414" h="2911897">
                  <a:moveTo>
                    <a:pt x="0" y="0"/>
                  </a:moveTo>
                  <a:lnTo>
                    <a:pt x="2910414" y="0"/>
                  </a:lnTo>
                  <a:lnTo>
                    <a:pt x="2910414" y="2911897"/>
                  </a:lnTo>
                  <a:lnTo>
                    <a:pt x="0" y="2911897"/>
                  </a:lnTo>
                  <a:close/>
                </a:path>
              </a:pathLst>
            </a:custGeom>
            <a:solidFill>
              <a:srgbClr val="E79EE0"/>
            </a:solidFill>
          </p:spPr>
          <p:txBody>
            <a:bodyPr/>
            <a:lstStyle/>
            <a:p>
              <a:endParaRPr lang="en-GB"/>
            </a:p>
          </p:txBody>
        </p:sp>
        <p:sp>
          <p:nvSpPr>
            <p:cNvPr id="4" name="TextBox 4"/>
            <p:cNvSpPr txBox="1"/>
            <p:nvPr/>
          </p:nvSpPr>
          <p:spPr>
            <a:xfrm>
              <a:off x="0" y="-38100"/>
              <a:ext cx="2910414" cy="2949997"/>
            </a:xfrm>
            <a:prstGeom prst="rect">
              <a:avLst/>
            </a:prstGeom>
          </p:spPr>
          <p:txBody>
            <a:bodyPr lIns="50800" tIns="50800" rIns="50800" bIns="50800" rtlCol="0" anchor="ctr"/>
            <a:lstStyle/>
            <a:p>
              <a:pPr algn="ctr">
                <a:lnSpc>
                  <a:spcPts val="2239"/>
                </a:lnSpc>
              </a:pPr>
              <a:endParaRPr/>
            </a:p>
          </p:txBody>
        </p:sp>
      </p:grpSp>
      <p:sp>
        <p:nvSpPr>
          <p:cNvPr id="5" name="Freeform 5"/>
          <p:cNvSpPr/>
          <p:nvPr/>
        </p:nvSpPr>
        <p:spPr>
          <a:xfrm rot="5400000">
            <a:off x="5463158" y="4801614"/>
            <a:ext cx="22228" cy="8891145"/>
          </a:xfrm>
          <a:custGeom>
            <a:avLst/>
            <a:gdLst/>
            <a:ahLst/>
            <a:cxnLst/>
            <a:rect l="l" t="t" r="r" b="b"/>
            <a:pathLst>
              <a:path w="22228" h="8891145">
                <a:moveTo>
                  <a:pt x="0" y="0"/>
                </a:moveTo>
                <a:lnTo>
                  <a:pt x="22228" y="0"/>
                </a:lnTo>
                <a:lnTo>
                  <a:pt x="22228" y="8891144"/>
                </a:lnTo>
                <a:lnTo>
                  <a:pt x="0" y="88911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Freeform 6"/>
          <p:cNvSpPr/>
          <p:nvPr/>
        </p:nvSpPr>
        <p:spPr>
          <a:xfrm>
            <a:off x="7908896" y="9330283"/>
            <a:ext cx="2010949" cy="832274"/>
          </a:xfrm>
          <a:custGeom>
            <a:avLst/>
            <a:gdLst/>
            <a:ahLst/>
            <a:cxnLst/>
            <a:rect l="l" t="t" r="r" b="b"/>
            <a:pathLst>
              <a:path w="2010949" h="832274">
                <a:moveTo>
                  <a:pt x="0" y="0"/>
                </a:moveTo>
                <a:lnTo>
                  <a:pt x="2010949" y="0"/>
                </a:lnTo>
                <a:lnTo>
                  <a:pt x="2010949" y="832274"/>
                </a:lnTo>
                <a:lnTo>
                  <a:pt x="0" y="832274"/>
                </a:lnTo>
                <a:lnTo>
                  <a:pt x="0" y="0"/>
                </a:lnTo>
                <a:close/>
              </a:path>
            </a:pathLst>
          </a:custGeom>
          <a:blipFill>
            <a:blip r:embed="rId4"/>
            <a:stretch>
              <a:fillRect/>
            </a:stretch>
          </a:blipFill>
        </p:spPr>
        <p:txBody>
          <a:bodyPr/>
          <a:lstStyle/>
          <a:p>
            <a:endParaRPr lang="en-GB"/>
          </a:p>
        </p:txBody>
      </p:sp>
      <p:sp>
        <p:nvSpPr>
          <p:cNvPr id="7" name="Freeform 7"/>
          <p:cNvSpPr/>
          <p:nvPr/>
        </p:nvSpPr>
        <p:spPr>
          <a:xfrm>
            <a:off x="11752462" y="185195"/>
            <a:ext cx="2766769" cy="944160"/>
          </a:xfrm>
          <a:custGeom>
            <a:avLst/>
            <a:gdLst/>
            <a:ahLst/>
            <a:cxnLst/>
            <a:rect l="l" t="t" r="r" b="b"/>
            <a:pathLst>
              <a:path w="2766769" h="944160">
                <a:moveTo>
                  <a:pt x="0" y="0"/>
                </a:moveTo>
                <a:lnTo>
                  <a:pt x="2766768" y="0"/>
                </a:lnTo>
                <a:lnTo>
                  <a:pt x="2766768" y="944160"/>
                </a:lnTo>
                <a:lnTo>
                  <a:pt x="0" y="9441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8" name="Freeform 8"/>
          <p:cNvSpPr/>
          <p:nvPr/>
        </p:nvSpPr>
        <p:spPr>
          <a:xfrm>
            <a:off x="11685954" y="2143367"/>
            <a:ext cx="2766769" cy="944160"/>
          </a:xfrm>
          <a:custGeom>
            <a:avLst/>
            <a:gdLst/>
            <a:ahLst/>
            <a:cxnLst/>
            <a:rect l="l" t="t" r="r" b="b"/>
            <a:pathLst>
              <a:path w="2766769" h="944160">
                <a:moveTo>
                  <a:pt x="0" y="0"/>
                </a:moveTo>
                <a:lnTo>
                  <a:pt x="2766768" y="0"/>
                </a:lnTo>
                <a:lnTo>
                  <a:pt x="2766768" y="944160"/>
                </a:lnTo>
                <a:lnTo>
                  <a:pt x="0" y="94416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9" name="Freeform 9"/>
          <p:cNvSpPr/>
          <p:nvPr/>
        </p:nvSpPr>
        <p:spPr>
          <a:xfrm>
            <a:off x="14519230" y="1147271"/>
            <a:ext cx="2766769" cy="944160"/>
          </a:xfrm>
          <a:custGeom>
            <a:avLst/>
            <a:gdLst/>
            <a:ahLst/>
            <a:cxnLst/>
            <a:rect l="l" t="t" r="r" b="b"/>
            <a:pathLst>
              <a:path w="2766769" h="944160">
                <a:moveTo>
                  <a:pt x="0" y="0"/>
                </a:moveTo>
                <a:lnTo>
                  <a:pt x="2766769" y="0"/>
                </a:lnTo>
                <a:lnTo>
                  <a:pt x="2766769" y="944160"/>
                </a:lnTo>
                <a:lnTo>
                  <a:pt x="0" y="9441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0" name="Freeform 10"/>
          <p:cNvSpPr/>
          <p:nvPr/>
        </p:nvSpPr>
        <p:spPr>
          <a:xfrm rot="1101084">
            <a:off x="12954268" y="1297722"/>
            <a:ext cx="1656417" cy="467938"/>
          </a:xfrm>
          <a:custGeom>
            <a:avLst/>
            <a:gdLst/>
            <a:ahLst/>
            <a:cxnLst/>
            <a:rect l="l" t="t" r="r" b="b"/>
            <a:pathLst>
              <a:path w="1656417" h="467938">
                <a:moveTo>
                  <a:pt x="0" y="0"/>
                </a:moveTo>
                <a:lnTo>
                  <a:pt x="1656417" y="0"/>
                </a:lnTo>
                <a:lnTo>
                  <a:pt x="1656417" y="467938"/>
                </a:lnTo>
                <a:lnTo>
                  <a:pt x="0" y="46793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1" name="Freeform 11"/>
          <p:cNvSpPr/>
          <p:nvPr/>
        </p:nvSpPr>
        <p:spPr>
          <a:xfrm rot="-1116082" flipH="1">
            <a:off x="14429182" y="2194578"/>
            <a:ext cx="1656417" cy="467938"/>
          </a:xfrm>
          <a:custGeom>
            <a:avLst/>
            <a:gdLst/>
            <a:ahLst/>
            <a:cxnLst/>
            <a:rect l="l" t="t" r="r" b="b"/>
            <a:pathLst>
              <a:path w="1656417" h="467938">
                <a:moveTo>
                  <a:pt x="1656416" y="0"/>
                </a:moveTo>
                <a:lnTo>
                  <a:pt x="0" y="0"/>
                </a:lnTo>
                <a:lnTo>
                  <a:pt x="0" y="467937"/>
                </a:lnTo>
                <a:lnTo>
                  <a:pt x="1656416" y="467937"/>
                </a:lnTo>
                <a:lnTo>
                  <a:pt x="1656416"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2" name="Freeform 12"/>
          <p:cNvSpPr/>
          <p:nvPr/>
        </p:nvSpPr>
        <p:spPr>
          <a:xfrm rot="1101084">
            <a:off x="13011669" y="3221974"/>
            <a:ext cx="1656417" cy="467938"/>
          </a:xfrm>
          <a:custGeom>
            <a:avLst/>
            <a:gdLst/>
            <a:ahLst/>
            <a:cxnLst/>
            <a:rect l="l" t="t" r="r" b="b"/>
            <a:pathLst>
              <a:path w="1656417" h="467938">
                <a:moveTo>
                  <a:pt x="0" y="0"/>
                </a:moveTo>
                <a:lnTo>
                  <a:pt x="1656417" y="0"/>
                </a:lnTo>
                <a:lnTo>
                  <a:pt x="1656417" y="467938"/>
                </a:lnTo>
                <a:lnTo>
                  <a:pt x="0" y="46793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13" name="Freeform 13"/>
          <p:cNvSpPr/>
          <p:nvPr/>
        </p:nvSpPr>
        <p:spPr>
          <a:xfrm>
            <a:off x="14571607" y="3191538"/>
            <a:ext cx="2766769" cy="944160"/>
          </a:xfrm>
          <a:custGeom>
            <a:avLst/>
            <a:gdLst/>
            <a:ahLst/>
            <a:cxnLst/>
            <a:rect l="l" t="t" r="r" b="b"/>
            <a:pathLst>
              <a:path w="2766769" h="944160">
                <a:moveTo>
                  <a:pt x="0" y="0"/>
                </a:moveTo>
                <a:lnTo>
                  <a:pt x="2766769" y="0"/>
                </a:lnTo>
                <a:lnTo>
                  <a:pt x="2766769" y="944160"/>
                </a:lnTo>
                <a:lnTo>
                  <a:pt x="0" y="94416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4" name="Freeform 14"/>
          <p:cNvSpPr/>
          <p:nvPr/>
        </p:nvSpPr>
        <p:spPr>
          <a:xfrm>
            <a:off x="11685954" y="4101185"/>
            <a:ext cx="2766769" cy="944160"/>
          </a:xfrm>
          <a:custGeom>
            <a:avLst/>
            <a:gdLst/>
            <a:ahLst/>
            <a:cxnLst/>
            <a:rect l="l" t="t" r="r" b="b"/>
            <a:pathLst>
              <a:path w="2766769" h="944160">
                <a:moveTo>
                  <a:pt x="0" y="0"/>
                </a:moveTo>
                <a:lnTo>
                  <a:pt x="2766768" y="0"/>
                </a:lnTo>
                <a:lnTo>
                  <a:pt x="2766768" y="944160"/>
                </a:lnTo>
                <a:lnTo>
                  <a:pt x="0" y="94416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5" name="Freeform 15"/>
          <p:cNvSpPr/>
          <p:nvPr/>
        </p:nvSpPr>
        <p:spPr>
          <a:xfrm>
            <a:off x="11685954" y="6055190"/>
            <a:ext cx="2766769" cy="944160"/>
          </a:xfrm>
          <a:custGeom>
            <a:avLst/>
            <a:gdLst/>
            <a:ahLst/>
            <a:cxnLst/>
            <a:rect l="l" t="t" r="r" b="b"/>
            <a:pathLst>
              <a:path w="2766769" h="944160">
                <a:moveTo>
                  <a:pt x="0" y="0"/>
                </a:moveTo>
                <a:lnTo>
                  <a:pt x="2766768" y="0"/>
                </a:lnTo>
                <a:lnTo>
                  <a:pt x="2766768" y="944160"/>
                </a:lnTo>
                <a:lnTo>
                  <a:pt x="0" y="94416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sp>
        <p:nvSpPr>
          <p:cNvPr id="16" name="Freeform 16"/>
          <p:cNvSpPr/>
          <p:nvPr/>
        </p:nvSpPr>
        <p:spPr>
          <a:xfrm>
            <a:off x="14585738" y="5063261"/>
            <a:ext cx="2766769" cy="944160"/>
          </a:xfrm>
          <a:custGeom>
            <a:avLst/>
            <a:gdLst/>
            <a:ahLst/>
            <a:cxnLst/>
            <a:rect l="l" t="t" r="r" b="b"/>
            <a:pathLst>
              <a:path w="2766769" h="944160">
                <a:moveTo>
                  <a:pt x="0" y="0"/>
                </a:moveTo>
                <a:lnTo>
                  <a:pt x="2766769" y="0"/>
                </a:lnTo>
                <a:lnTo>
                  <a:pt x="2766769" y="944160"/>
                </a:lnTo>
                <a:lnTo>
                  <a:pt x="0" y="94416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7" name="Freeform 17"/>
          <p:cNvSpPr/>
          <p:nvPr/>
        </p:nvSpPr>
        <p:spPr>
          <a:xfrm rot="1101084">
            <a:off x="13020776" y="5213712"/>
            <a:ext cx="1656417" cy="467938"/>
          </a:xfrm>
          <a:custGeom>
            <a:avLst/>
            <a:gdLst/>
            <a:ahLst/>
            <a:cxnLst/>
            <a:rect l="l" t="t" r="r" b="b"/>
            <a:pathLst>
              <a:path w="1656417" h="467938">
                <a:moveTo>
                  <a:pt x="0" y="0"/>
                </a:moveTo>
                <a:lnTo>
                  <a:pt x="1656417" y="0"/>
                </a:lnTo>
                <a:lnTo>
                  <a:pt x="1656417" y="467938"/>
                </a:lnTo>
                <a:lnTo>
                  <a:pt x="0" y="46793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18" name="Freeform 18"/>
          <p:cNvSpPr/>
          <p:nvPr/>
        </p:nvSpPr>
        <p:spPr>
          <a:xfrm rot="-1116082" flipH="1">
            <a:off x="14429182" y="6110568"/>
            <a:ext cx="1656417" cy="467938"/>
          </a:xfrm>
          <a:custGeom>
            <a:avLst/>
            <a:gdLst/>
            <a:ahLst/>
            <a:cxnLst/>
            <a:rect l="l" t="t" r="r" b="b"/>
            <a:pathLst>
              <a:path w="1656417" h="467938">
                <a:moveTo>
                  <a:pt x="1656416" y="0"/>
                </a:moveTo>
                <a:lnTo>
                  <a:pt x="0" y="0"/>
                </a:lnTo>
                <a:lnTo>
                  <a:pt x="0" y="467937"/>
                </a:lnTo>
                <a:lnTo>
                  <a:pt x="1656416" y="467937"/>
                </a:lnTo>
                <a:lnTo>
                  <a:pt x="1656416"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19" name="Freeform 19"/>
          <p:cNvSpPr/>
          <p:nvPr/>
        </p:nvSpPr>
        <p:spPr>
          <a:xfrm rot="1101084">
            <a:off x="13064094" y="7138446"/>
            <a:ext cx="1656417" cy="467938"/>
          </a:xfrm>
          <a:custGeom>
            <a:avLst/>
            <a:gdLst/>
            <a:ahLst/>
            <a:cxnLst/>
            <a:rect l="l" t="t" r="r" b="b"/>
            <a:pathLst>
              <a:path w="1656417" h="467938">
                <a:moveTo>
                  <a:pt x="0" y="0"/>
                </a:moveTo>
                <a:lnTo>
                  <a:pt x="1656416" y="0"/>
                </a:lnTo>
                <a:lnTo>
                  <a:pt x="1656416" y="467938"/>
                </a:lnTo>
                <a:lnTo>
                  <a:pt x="0" y="467938"/>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sp>
        <p:nvSpPr>
          <p:cNvPr id="20" name="Freeform 20"/>
          <p:cNvSpPr/>
          <p:nvPr/>
        </p:nvSpPr>
        <p:spPr>
          <a:xfrm>
            <a:off x="14638115" y="7096414"/>
            <a:ext cx="2766769" cy="944160"/>
          </a:xfrm>
          <a:custGeom>
            <a:avLst/>
            <a:gdLst/>
            <a:ahLst/>
            <a:cxnLst/>
            <a:rect l="l" t="t" r="r" b="b"/>
            <a:pathLst>
              <a:path w="2766769" h="944160">
                <a:moveTo>
                  <a:pt x="0" y="0"/>
                </a:moveTo>
                <a:lnTo>
                  <a:pt x="2766769" y="0"/>
                </a:lnTo>
                <a:lnTo>
                  <a:pt x="2766769" y="944160"/>
                </a:lnTo>
                <a:lnTo>
                  <a:pt x="0" y="94416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sp>
        <p:nvSpPr>
          <p:cNvPr id="21" name="Freeform 21"/>
          <p:cNvSpPr/>
          <p:nvPr/>
        </p:nvSpPr>
        <p:spPr>
          <a:xfrm rot="-1116082" flipH="1">
            <a:off x="14429182" y="4217843"/>
            <a:ext cx="1656417" cy="467938"/>
          </a:xfrm>
          <a:custGeom>
            <a:avLst/>
            <a:gdLst/>
            <a:ahLst/>
            <a:cxnLst/>
            <a:rect l="l" t="t" r="r" b="b"/>
            <a:pathLst>
              <a:path w="1656417" h="467938">
                <a:moveTo>
                  <a:pt x="1656416" y="0"/>
                </a:moveTo>
                <a:lnTo>
                  <a:pt x="0" y="0"/>
                </a:lnTo>
                <a:lnTo>
                  <a:pt x="0" y="467938"/>
                </a:lnTo>
                <a:lnTo>
                  <a:pt x="1656416" y="467938"/>
                </a:lnTo>
                <a:lnTo>
                  <a:pt x="1656416"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22" name="Freeform 22"/>
          <p:cNvSpPr/>
          <p:nvPr/>
        </p:nvSpPr>
        <p:spPr>
          <a:xfrm>
            <a:off x="11685954" y="8052170"/>
            <a:ext cx="2766769" cy="944160"/>
          </a:xfrm>
          <a:custGeom>
            <a:avLst/>
            <a:gdLst/>
            <a:ahLst/>
            <a:cxnLst/>
            <a:rect l="l" t="t" r="r" b="b"/>
            <a:pathLst>
              <a:path w="2766769" h="944160">
                <a:moveTo>
                  <a:pt x="0" y="0"/>
                </a:moveTo>
                <a:lnTo>
                  <a:pt x="2766768" y="0"/>
                </a:lnTo>
                <a:lnTo>
                  <a:pt x="2766768" y="944160"/>
                </a:lnTo>
                <a:lnTo>
                  <a:pt x="0" y="94416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sp>
        <p:nvSpPr>
          <p:cNvPr id="23" name="Freeform 23"/>
          <p:cNvSpPr/>
          <p:nvPr/>
        </p:nvSpPr>
        <p:spPr>
          <a:xfrm rot="-1116082" flipH="1">
            <a:off x="14421960" y="8211813"/>
            <a:ext cx="1656417" cy="467938"/>
          </a:xfrm>
          <a:custGeom>
            <a:avLst/>
            <a:gdLst/>
            <a:ahLst/>
            <a:cxnLst/>
            <a:rect l="l" t="t" r="r" b="b"/>
            <a:pathLst>
              <a:path w="1656417" h="467938">
                <a:moveTo>
                  <a:pt x="1656417" y="0"/>
                </a:moveTo>
                <a:lnTo>
                  <a:pt x="0" y="0"/>
                </a:lnTo>
                <a:lnTo>
                  <a:pt x="0" y="467938"/>
                </a:lnTo>
                <a:lnTo>
                  <a:pt x="1656417" y="467938"/>
                </a:lnTo>
                <a:lnTo>
                  <a:pt x="1656417"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sp>
        <p:nvSpPr>
          <p:cNvPr id="24" name="Freeform 24"/>
          <p:cNvSpPr/>
          <p:nvPr/>
        </p:nvSpPr>
        <p:spPr>
          <a:xfrm rot="1101084">
            <a:off x="13167390" y="9199677"/>
            <a:ext cx="1656417" cy="467938"/>
          </a:xfrm>
          <a:custGeom>
            <a:avLst/>
            <a:gdLst/>
            <a:ahLst/>
            <a:cxnLst/>
            <a:rect l="l" t="t" r="r" b="b"/>
            <a:pathLst>
              <a:path w="1656417" h="467938">
                <a:moveTo>
                  <a:pt x="0" y="0"/>
                </a:moveTo>
                <a:lnTo>
                  <a:pt x="1656417" y="0"/>
                </a:lnTo>
                <a:lnTo>
                  <a:pt x="1656417" y="467938"/>
                </a:lnTo>
                <a:lnTo>
                  <a:pt x="0" y="467938"/>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sp>
        <p:nvSpPr>
          <p:cNvPr id="25" name="Freeform 25"/>
          <p:cNvSpPr/>
          <p:nvPr/>
        </p:nvSpPr>
        <p:spPr>
          <a:xfrm>
            <a:off x="14741411" y="9157645"/>
            <a:ext cx="2766769" cy="944160"/>
          </a:xfrm>
          <a:custGeom>
            <a:avLst/>
            <a:gdLst/>
            <a:ahLst/>
            <a:cxnLst/>
            <a:rect l="l" t="t" r="r" b="b"/>
            <a:pathLst>
              <a:path w="2766769" h="944160">
                <a:moveTo>
                  <a:pt x="0" y="0"/>
                </a:moveTo>
                <a:lnTo>
                  <a:pt x="2766769" y="0"/>
                </a:lnTo>
                <a:lnTo>
                  <a:pt x="2766769" y="944160"/>
                </a:lnTo>
                <a:lnTo>
                  <a:pt x="0" y="94416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GB"/>
          </a:p>
        </p:txBody>
      </p:sp>
      <p:sp>
        <p:nvSpPr>
          <p:cNvPr id="26" name="TextBox 26"/>
          <p:cNvSpPr txBox="1"/>
          <p:nvPr/>
        </p:nvSpPr>
        <p:spPr>
          <a:xfrm>
            <a:off x="1076414" y="914400"/>
            <a:ext cx="4562386" cy="801501"/>
          </a:xfrm>
          <a:prstGeom prst="rect">
            <a:avLst/>
          </a:prstGeom>
        </p:spPr>
        <p:txBody>
          <a:bodyPr wrap="square" lIns="0" tIns="0" rIns="0" bIns="0" rtlCol="0" anchor="t">
            <a:spAutoFit/>
          </a:bodyPr>
          <a:lstStyle/>
          <a:p>
            <a:pPr>
              <a:lnSpc>
                <a:spcPts val="7000"/>
              </a:lnSpc>
            </a:pPr>
            <a:r>
              <a:rPr lang="en-US" sz="5000" dirty="0">
                <a:solidFill>
                  <a:srgbClr val="000000"/>
                </a:solidFill>
                <a:latin typeface="Barlow Semi-Bold"/>
              </a:rPr>
              <a:t>CY JOURNEY</a:t>
            </a:r>
          </a:p>
        </p:txBody>
      </p:sp>
      <p:sp>
        <p:nvSpPr>
          <p:cNvPr id="27" name="TextBox 27"/>
          <p:cNvSpPr txBox="1"/>
          <p:nvPr/>
        </p:nvSpPr>
        <p:spPr>
          <a:xfrm>
            <a:off x="12102014" y="2363639"/>
            <a:ext cx="2067664" cy="408847"/>
          </a:xfrm>
          <a:prstGeom prst="rect">
            <a:avLst/>
          </a:prstGeom>
        </p:spPr>
        <p:txBody>
          <a:bodyPr lIns="0" tIns="0" rIns="0" bIns="0" rtlCol="0" anchor="t">
            <a:spAutoFit/>
          </a:bodyPr>
          <a:lstStyle/>
          <a:p>
            <a:pPr algn="ctr">
              <a:lnSpc>
                <a:spcPts val="1685"/>
              </a:lnSpc>
              <a:spcBef>
                <a:spcPct val="0"/>
              </a:spcBef>
            </a:pPr>
            <a:r>
              <a:rPr lang="en-US" sz="1203">
                <a:solidFill>
                  <a:srgbClr val="000000"/>
                </a:solidFill>
                <a:latin typeface="Barlow Medium"/>
              </a:rPr>
              <a:t>Team will triage referral to assess stability and risk.</a:t>
            </a:r>
          </a:p>
        </p:txBody>
      </p:sp>
      <p:sp>
        <p:nvSpPr>
          <p:cNvPr id="28" name="TextBox 28"/>
          <p:cNvSpPr txBox="1"/>
          <p:nvPr/>
        </p:nvSpPr>
        <p:spPr>
          <a:xfrm>
            <a:off x="12116097" y="420422"/>
            <a:ext cx="2067664" cy="408847"/>
          </a:xfrm>
          <a:prstGeom prst="rect">
            <a:avLst/>
          </a:prstGeom>
        </p:spPr>
        <p:txBody>
          <a:bodyPr lIns="0" tIns="0" rIns="0" bIns="0" rtlCol="0" anchor="t">
            <a:spAutoFit/>
          </a:bodyPr>
          <a:lstStyle/>
          <a:p>
            <a:pPr algn="ctr">
              <a:lnSpc>
                <a:spcPts val="1685"/>
              </a:lnSpc>
              <a:spcBef>
                <a:spcPct val="0"/>
              </a:spcBef>
            </a:pPr>
            <a:r>
              <a:rPr lang="en-US" sz="1203">
                <a:solidFill>
                  <a:srgbClr val="000000"/>
                </a:solidFill>
                <a:latin typeface="Barlow Medium"/>
              </a:rPr>
              <a:t>A young person is identified as in need of mentoring.</a:t>
            </a:r>
          </a:p>
        </p:txBody>
      </p:sp>
      <p:sp>
        <p:nvSpPr>
          <p:cNvPr id="29" name="TextBox 29"/>
          <p:cNvSpPr txBox="1"/>
          <p:nvPr/>
        </p:nvSpPr>
        <p:spPr>
          <a:xfrm>
            <a:off x="14921159" y="1409569"/>
            <a:ext cx="2067664" cy="408847"/>
          </a:xfrm>
          <a:prstGeom prst="rect">
            <a:avLst/>
          </a:prstGeom>
        </p:spPr>
        <p:txBody>
          <a:bodyPr lIns="0" tIns="0" rIns="0" bIns="0" rtlCol="0" anchor="t">
            <a:spAutoFit/>
          </a:bodyPr>
          <a:lstStyle/>
          <a:p>
            <a:pPr algn="ctr">
              <a:lnSpc>
                <a:spcPts val="1685"/>
              </a:lnSpc>
              <a:spcBef>
                <a:spcPct val="0"/>
              </a:spcBef>
            </a:pPr>
            <a:r>
              <a:rPr lang="en-US" sz="1203">
                <a:solidFill>
                  <a:srgbClr val="000000"/>
                </a:solidFill>
                <a:latin typeface="Barlow Medium"/>
              </a:rPr>
              <a:t>Referral is made through our website.</a:t>
            </a:r>
          </a:p>
        </p:txBody>
      </p:sp>
      <p:sp>
        <p:nvSpPr>
          <p:cNvPr id="30" name="TextBox 30"/>
          <p:cNvSpPr txBox="1"/>
          <p:nvPr/>
        </p:nvSpPr>
        <p:spPr>
          <a:xfrm>
            <a:off x="14770280" y="3319738"/>
            <a:ext cx="2397685" cy="619032"/>
          </a:xfrm>
          <a:prstGeom prst="rect">
            <a:avLst/>
          </a:prstGeom>
        </p:spPr>
        <p:txBody>
          <a:bodyPr lIns="0" tIns="0" rIns="0" bIns="0" rtlCol="0" anchor="t">
            <a:spAutoFit/>
          </a:bodyPr>
          <a:lstStyle/>
          <a:p>
            <a:pPr algn="ctr">
              <a:lnSpc>
                <a:spcPts val="1685"/>
              </a:lnSpc>
              <a:spcBef>
                <a:spcPct val="0"/>
              </a:spcBef>
            </a:pPr>
            <a:r>
              <a:rPr lang="en-US" sz="1203">
                <a:solidFill>
                  <a:srgbClr val="000000"/>
                </a:solidFill>
                <a:latin typeface="Barlow Medium"/>
              </a:rPr>
              <a:t>Youth support Co-ordinator reaches out to family/YP to arrange a meeting.</a:t>
            </a:r>
          </a:p>
        </p:txBody>
      </p:sp>
      <p:sp>
        <p:nvSpPr>
          <p:cNvPr id="31" name="TextBox 31"/>
          <p:cNvSpPr txBox="1"/>
          <p:nvPr/>
        </p:nvSpPr>
        <p:spPr>
          <a:xfrm>
            <a:off x="12102014" y="6383963"/>
            <a:ext cx="2067664" cy="198662"/>
          </a:xfrm>
          <a:prstGeom prst="rect">
            <a:avLst/>
          </a:prstGeom>
        </p:spPr>
        <p:txBody>
          <a:bodyPr lIns="0" tIns="0" rIns="0" bIns="0" rtlCol="0" anchor="t">
            <a:spAutoFit/>
          </a:bodyPr>
          <a:lstStyle/>
          <a:p>
            <a:pPr algn="ctr">
              <a:lnSpc>
                <a:spcPts val="1685"/>
              </a:lnSpc>
              <a:spcBef>
                <a:spcPct val="0"/>
              </a:spcBef>
            </a:pPr>
            <a:r>
              <a:rPr lang="en-US" sz="1203">
                <a:solidFill>
                  <a:srgbClr val="000000"/>
                </a:solidFill>
                <a:latin typeface="Barlow Medium"/>
              </a:rPr>
              <a:t>Match is made with a mentor.</a:t>
            </a:r>
          </a:p>
        </p:txBody>
      </p:sp>
      <p:sp>
        <p:nvSpPr>
          <p:cNvPr id="32" name="TextBox 32"/>
          <p:cNvSpPr txBox="1"/>
          <p:nvPr/>
        </p:nvSpPr>
        <p:spPr>
          <a:xfrm>
            <a:off x="11864240" y="4336412"/>
            <a:ext cx="2421513" cy="408847"/>
          </a:xfrm>
          <a:prstGeom prst="rect">
            <a:avLst/>
          </a:prstGeom>
        </p:spPr>
        <p:txBody>
          <a:bodyPr lIns="0" tIns="0" rIns="0" bIns="0" rtlCol="0" anchor="t">
            <a:spAutoFit/>
          </a:bodyPr>
          <a:lstStyle/>
          <a:p>
            <a:pPr algn="ctr">
              <a:lnSpc>
                <a:spcPts val="1685"/>
              </a:lnSpc>
              <a:spcBef>
                <a:spcPct val="0"/>
              </a:spcBef>
            </a:pPr>
            <a:r>
              <a:rPr lang="en-US" sz="1203">
                <a:solidFill>
                  <a:srgbClr val="000000"/>
                </a:solidFill>
                <a:latin typeface="Barlow Medium"/>
              </a:rPr>
              <a:t>Youth support Co-ordinator and YP complete one page profile together.</a:t>
            </a:r>
          </a:p>
        </p:txBody>
      </p:sp>
      <p:sp>
        <p:nvSpPr>
          <p:cNvPr id="33" name="TextBox 33"/>
          <p:cNvSpPr txBox="1"/>
          <p:nvPr/>
        </p:nvSpPr>
        <p:spPr>
          <a:xfrm>
            <a:off x="14770280" y="5195754"/>
            <a:ext cx="2397685" cy="619032"/>
          </a:xfrm>
          <a:prstGeom prst="rect">
            <a:avLst/>
          </a:prstGeom>
        </p:spPr>
        <p:txBody>
          <a:bodyPr lIns="0" tIns="0" rIns="0" bIns="0" rtlCol="0" anchor="t">
            <a:spAutoFit/>
          </a:bodyPr>
          <a:lstStyle/>
          <a:p>
            <a:pPr algn="ctr">
              <a:lnSpc>
                <a:spcPts val="1685"/>
              </a:lnSpc>
              <a:spcBef>
                <a:spcPct val="0"/>
              </a:spcBef>
            </a:pPr>
            <a:r>
              <a:rPr lang="en-US" sz="1203">
                <a:solidFill>
                  <a:srgbClr val="000000"/>
                </a:solidFill>
                <a:latin typeface="Barlow Medium"/>
              </a:rPr>
              <a:t>Support begins and Youth support Co-ordinator keeps referrer updated. </a:t>
            </a:r>
          </a:p>
        </p:txBody>
      </p:sp>
      <p:sp>
        <p:nvSpPr>
          <p:cNvPr id="34" name="TextBox 34"/>
          <p:cNvSpPr txBox="1"/>
          <p:nvPr/>
        </p:nvSpPr>
        <p:spPr>
          <a:xfrm>
            <a:off x="14987667" y="7354546"/>
            <a:ext cx="2067664" cy="408847"/>
          </a:xfrm>
          <a:prstGeom prst="rect">
            <a:avLst/>
          </a:prstGeom>
        </p:spPr>
        <p:txBody>
          <a:bodyPr lIns="0" tIns="0" rIns="0" bIns="0" rtlCol="0" anchor="t">
            <a:spAutoFit/>
          </a:bodyPr>
          <a:lstStyle/>
          <a:p>
            <a:pPr algn="ctr">
              <a:lnSpc>
                <a:spcPts val="1685"/>
              </a:lnSpc>
              <a:spcBef>
                <a:spcPct val="0"/>
              </a:spcBef>
            </a:pPr>
            <a:r>
              <a:rPr lang="en-US" sz="1203">
                <a:solidFill>
                  <a:srgbClr val="000000"/>
                </a:solidFill>
                <a:latin typeface="Barlow Medium"/>
              </a:rPr>
              <a:t>Mentoring begins in the community. </a:t>
            </a:r>
          </a:p>
        </p:txBody>
      </p:sp>
      <p:sp>
        <p:nvSpPr>
          <p:cNvPr id="35" name="TextBox 35"/>
          <p:cNvSpPr txBox="1"/>
          <p:nvPr/>
        </p:nvSpPr>
        <p:spPr>
          <a:xfrm>
            <a:off x="12035506" y="8310302"/>
            <a:ext cx="2067664" cy="408847"/>
          </a:xfrm>
          <a:prstGeom prst="rect">
            <a:avLst/>
          </a:prstGeom>
        </p:spPr>
        <p:txBody>
          <a:bodyPr lIns="0" tIns="0" rIns="0" bIns="0" rtlCol="0" anchor="t">
            <a:spAutoFit/>
          </a:bodyPr>
          <a:lstStyle/>
          <a:p>
            <a:pPr algn="ctr">
              <a:lnSpc>
                <a:spcPts val="1685"/>
              </a:lnSpc>
              <a:spcBef>
                <a:spcPct val="0"/>
              </a:spcBef>
            </a:pPr>
            <a:r>
              <a:rPr lang="en-US" sz="1200" dirty="0">
                <a:solidFill>
                  <a:srgbClr val="000000"/>
                </a:solidFill>
                <a:latin typeface="Barlow Medium"/>
              </a:rPr>
              <a:t>Reviews 2 times a year to assess progress. </a:t>
            </a:r>
          </a:p>
        </p:txBody>
      </p:sp>
      <p:sp>
        <p:nvSpPr>
          <p:cNvPr id="36" name="TextBox 36"/>
          <p:cNvSpPr txBox="1"/>
          <p:nvPr/>
        </p:nvSpPr>
        <p:spPr>
          <a:xfrm>
            <a:off x="15090963" y="9473927"/>
            <a:ext cx="2067664" cy="198662"/>
          </a:xfrm>
          <a:prstGeom prst="rect">
            <a:avLst/>
          </a:prstGeom>
        </p:spPr>
        <p:txBody>
          <a:bodyPr lIns="0" tIns="0" rIns="0" bIns="0" rtlCol="0" anchor="t">
            <a:spAutoFit/>
          </a:bodyPr>
          <a:lstStyle/>
          <a:p>
            <a:pPr algn="ctr">
              <a:lnSpc>
                <a:spcPts val="1685"/>
              </a:lnSpc>
              <a:spcBef>
                <a:spcPct val="0"/>
              </a:spcBef>
            </a:pPr>
            <a:r>
              <a:rPr lang="en-US" sz="1203">
                <a:solidFill>
                  <a:srgbClr val="000000"/>
                </a:solidFill>
                <a:latin typeface="Barlow Medium"/>
              </a:rPr>
              <a:t>Exit strategy begins.</a:t>
            </a:r>
          </a:p>
        </p:txBody>
      </p:sp>
      <p:sp>
        <p:nvSpPr>
          <p:cNvPr id="37" name="TextBox 37"/>
          <p:cNvSpPr txBox="1"/>
          <p:nvPr/>
        </p:nvSpPr>
        <p:spPr>
          <a:xfrm>
            <a:off x="1028700" y="3640359"/>
            <a:ext cx="9054925" cy="2133600"/>
          </a:xfrm>
          <a:prstGeom prst="rect">
            <a:avLst/>
          </a:prstGeom>
        </p:spPr>
        <p:txBody>
          <a:bodyPr lIns="0" tIns="0" rIns="0" bIns="0" rtlCol="0" anchor="t">
            <a:spAutoFit/>
          </a:bodyPr>
          <a:lstStyle/>
          <a:p>
            <a:pPr>
              <a:lnSpc>
                <a:spcPts val="4200"/>
              </a:lnSpc>
            </a:pPr>
            <a:r>
              <a:rPr lang="en-US" sz="3000" dirty="0">
                <a:solidFill>
                  <a:srgbClr val="000000"/>
                </a:solidFill>
                <a:latin typeface="Barlow"/>
              </a:rPr>
              <a:t>The journey young people go on when being referred to Caudwell Youth.</a:t>
            </a:r>
          </a:p>
          <a:p>
            <a:pPr>
              <a:lnSpc>
                <a:spcPts val="4200"/>
              </a:lnSpc>
            </a:pPr>
            <a:endParaRPr lang="en-US" sz="3000">
              <a:solidFill>
                <a:srgbClr val="000000"/>
              </a:solidFill>
              <a:latin typeface="Barlow"/>
            </a:endParaRPr>
          </a:p>
          <a:p>
            <a:pPr>
              <a:lnSpc>
                <a:spcPts val="4200"/>
              </a:lnSpc>
            </a:pPr>
            <a:r>
              <a:rPr lang="en-US" sz="3000" dirty="0">
                <a:solidFill>
                  <a:srgbClr val="000000"/>
                </a:solidFill>
                <a:latin typeface="Barlow"/>
              </a:rPr>
              <a:t>YSC = Youth Support Co-Ordinator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6AFE1"/>
        </a:solidFill>
        <a:effectLst/>
      </p:bgPr>
    </p:bg>
    <p:spTree>
      <p:nvGrpSpPr>
        <p:cNvPr id="1" name=""/>
        <p:cNvGrpSpPr/>
        <p:nvPr/>
      </p:nvGrpSpPr>
      <p:grpSpPr>
        <a:xfrm>
          <a:off x="0" y="0"/>
          <a:ext cx="0" cy="0"/>
          <a:chOff x="0" y="0"/>
          <a:chExt cx="0" cy="0"/>
        </a:xfrm>
      </p:grpSpPr>
      <p:sp>
        <p:nvSpPr>
          <p:cNvPr id="2" name="Freeform 2"/>
          <p:cNvSpPr/>
          <p:nvPr/>
        </p:nvSpPr>
        <p:spPr>
          <a:xfrm>
            <a:off x="16144417" y="7503701"/>
            <a:ext cx="5734345" cy="5734345"/>
          </a:xfrm>
          <a:custGeom>
            <a:avLst/>
            <a:gdLst/>
            <a:ahLst/>
            <a:cxnLst/>
            <a:rect l="l" t="t" r="r" b="b"/>
            <a:pathLst>
              <a:path w="5734345" h="5734345">
                <a:moveTo>
                  <a:pt x="0" y="0"/>
                </a:moveTo>
                <a:lnTo>
                  <a:pt x="5734345" y="0"/>
                </a:lnTo>
                <a:lnTo>
                  <a:pt x="5734345" y="5734345"/>
                </a:lnTo>
                <a:lnTo>
                  <a:pt x="0" y="5734345"/>
                </a:lnTo>
                <a:lnTo>
                  <a:pt x="0" y="0"/>
                </a:lnTo>
                <a:close/>
              </a:path>
            </a:pathLst>
          </a:custGeom>
          <a:blipFill>
            <a:blip r:embed="rId2"/>
            <a:stretch>
              <a:fillRect/>
            </a:stretch>
          </a:blipFill>
        </p:spPr>
        <p:txBody>
          <a:bodyPr/>
          <a:lstStyle/>
          <a:p>
            <a:endParaRPr lang="en-GB"/>
          </a:p>
        </p:txBody>
      </p:sp>
      <p:sp>
        <p:nvSpPr>
          <p:cNvPr id="3" name="Freeform 3"/>
          <p:cNvSpPr/>
          <p:nvPr/>
        </p:nvSpPr>
        <p:spPr>
          <a:xfrm>
            <a:off x="11011878" y="0"/>
            <a:ext cx="8014805" cy="10287000"/>
          </a:xfrm>
          <a:custGeom>
            <a:avLst/>
            <a:gdLst/>
            <a:ahLst/>
            <a:cxnLst/>
            <a:rect l="l" t="t" r="r" b="b"/>
            <a:pathLst>
              <a:path w="8014805" h="10287000">
                <a:moveTo>
                  <a:pt x="0" y="0"/>
                </a:moveTo>
                <a:lnTo>
                  <a:pt x="8014805" y="0"/>
                </a:lnTo>
                <a:lnTo>
                  <a:pt x="8014805" y="10287000"/>
                </a:lnTo>
                <a:lnTo>
                  <a:pt x="0" y="10287000"/>
                </a:lnTo>
                <a:lnTo>
                  <a:pt x="0" y="0"/>
                </a:lnTo>
                <a:close/>
              </a:path>
            </a:pathLst>
          </a:custGeom>
          <a:blipFill>
            <a:blip r:embed="rId3"/>
            <a:stretch>
              <a:fillRect l="-115767" r="-24560"/>
            </a:stretch>
          </a:blipFill>
        </p:spPr>
        <p:txBody>
          <a:bodyPr/>
          <a:lstStyle/>
          <a:p>
            <a:endParaRPr lang="en-GB"/>
          </a:p>
        </p:txBody>
      </p:sp>
      <p:sp>
        <p:nvSpPr>
          <p:cNvPr id="4" name="Freeform 4"/>
          <p:cNvSpPr/>
          <p:nvPr/>
        </p:nvSpPr>
        <p:spPr>
          <a:xfrm rot="5400000">
            <a:off x="5463158" y="4801614"/>
            <a:ext cx="22228" cy="8891145"/>
          </a:xfrm>
          <a:custGeom>
            <a:avLst/>
            <a:gdLst/>
            <a:ahLst/>
            <a:cxnLst/>
            <a:rect l="l" t="t" r="r" b="b"/>
            <a:pathLst>
              <a:path w="22228" h="8891145">
                <a:moveTo>
                  <a:pt x="0" y="0"/>
                </a:moveTo>
                <a:lnTo>
                  <a:pt x="22228" y="0"/>
                </a:lnTo>
                <a:lnTo>
                  <a:pt x="22228" y="8891144"/>
                </a:lnTo>
                <a:lnTo>
                  <a:pt x="0" y="88911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5"/>
          <p:cNvSpPr txBox="1"/>
          <p:nvPr/>
        </p:nvSpPr>
        <p:spPr>
          <a:xfrm>
            <a:off x="1028700" y="2301872"/>
            <a:ext cx="9076526" cy="6400800"/>
          </a:xfrm>
          <a:prstGeom prst="rect">
            <a:avLst/>
          </a:prstGeom>
        </p:spPr>
        <p:txBody>
          <a:bodyPr lIns="0" tIns="0" rIns="0" bIns="0" rtlCol="0" anchor="t">
            <a:spAutoFit/>
          </a:bodyPr>
          <a:lstStyle/>
          <a:p>
            <a:pPr>
              <a:lnSpc>
                <a:spcPts val="4200"/>
              </a:lnSpc>
            </a:pPr>
            <a:r>
              <a:rPr lang="en-US" sz="3000">
                <a:solidFill>
                  <a:srgbClr val="000000"/>
                </a:solidFill>
                <a:latin typeface="Barlow"/>
              </a:rPr>
              <a:t>All referrals are made through the website:</a:t>
            </a:r>
          </a:p>
          <a:p>
            <a:pPr>
              <a:lnSpc>
                <a:spcPts val="4200"/>
              </a:lnSpc>
            </a:pPr>
            <a:r>
              <a:rPr lang="en-US" sz="3000">
                <a:solidFill>
                  <a:srgbClr val="000000"/>
                </a:solidFill>
                <a:latin typeface="Barlow"/>
              </a:rPr>
              <a:t> </a:t>
            </a:r>
            <a:r>
              <a:rPr lang="en-US" sz="3000" u="sng">
                <a:solidFill>
                  <a:srgbClr val="000000"/>
                </a:solidFill>
                <a:latin typeface="Barlow"/>
                <a:hlinkClick r:id="rId6" tooltip="http://www.caudwellyouth.org/service"/>
              </a:rPr>
              <a:t>www.caudwellyouth.org/service</a:t>
            </a:r>
            <a:r>
              <a:rPr lang="en-US" sz="3000">
                <a:solidFill>
                  <a:srgbClr val="000000"/>
                </a:solidFill>
                <a:latin typeface="Barlow"/>
              </a:rPr>
              <a:t> ​</a:t>
            </a:r>
          </a:p>
          <a:p>
            <a:pPr>
              <a:lnSpc>
                <a:spcPts val="4200"/>
              </a:lnSpc>
            </a:pPr>
            <a:endParaRPr lang="en-US" sz="3000">
              <a:solidFill>
                <a:srgbClr val="000000"/>
              </a:solidFill>
              <a:latin typeface="Barlow"/>
            </a:endParaRPr>
          </a:p>
          <a:p>
            <a:pPr>
              <a:lnSpc>
                <a:spcPts val="4200"/>
              </a:lnSpc>
            </a:pPr>
            <a:r>
              <a:rPr lang="en-US" sz="3000">
                <a:solidFill>
                  <a:srgbClr val="000000"/>
                </a:solidFill>
                <a:latin typeface="Barlow"/>
              </a:rPr>
              <a:t>Please complete the form with the YP’s information, not your own.</a:t>
            </a:r>
          </a:p>
          <a:p>
            <a:pPr>
              <a:lnSpc>
                <a:spcPts val="4200"/>
              </a:lnSpc>
            </a:pPr>
            <a:endParaRPr lang="en-US" sz="3000">
              <a:solidFill>
                <a:srgbClr val="000000"/>
              </a:solidFill>
              <a:latin typeface="Barlow"/>
            </a:endParaRPr>
          </a:p>
          <a:p>
            <a:pPr>
              <a:lnSpc>
                <a:spcPts val="4200"/>
              </a:lnSpc>
            </a:pPr>
            <a:r>
              <a:rPr lang="en-US" sz="3000">
                <a:solidFill>
                  <a:srgbClr val="000000"/>
                </a:solidFill>
                <a:latin typeface="Barlow"/>
              </a:rPr>
              <a:t>Any enquiries please contact:​</a:t>
            </a:r>
          </a:p>
          <a:p>
            <a:pPr>
              <a:lnSpc>
                <a:spcPts val="4200"/>
              </a:lnSpc>
            </a:pPr>
            <a:r>
              <a:rPr lang="en-US" sz="3000" u="sng">
                <a:solidFill>
                  <a:srgbClr val="000000"/>
                </a:solidFill>
                <a:latin typeface="Barlow"/>
                <a:hlinkClick r:id="rId7" tooltip="mailto:referrals@caudwellyouth.org"/>
              </a:rPr>
              <a:t>referrals@caudwellyouth.org</a:t>
            </a:r>
            <a:r>
              <a:rPr lang="en-US" sz="3000">
                <a:solidFill>
                  <a:srgbClr val="000000"/>
                </a:solidFill>
                <a:latin typeface="Barlow"/>
              </a:rPr>
              <a:t> ​</a:t>
            </a:r>
          </a:p>
          <a:p>
            <a:pPr>
              <a:lnSpc>
                <a:spcPts val="4200"/>
              </a:lnSpc>
            </a:pPr>
            <a:endParaRPr lang="en-US" sz="3000">
              <a:solidFill>
                <a:srgbClr val="000000"/>
              </a:solidFill>
              <a:latin typeface="Barlow"/>
            </a:endParaRPr>
          </a:p>
          <a:p>
            <a:pPr marL="647700" lvl="1" indent="-323850">
              <a:lnSpc>
                <a:spcPts val="4200"/>
              </a:lnSpc>
              <a:buFont typeface="Arial"/>
              <a:buChar char="•"/>
            </a:pPr>
            <a:r>
              <a:rPr lang="en-US" sz="3000">
                <a:solidFill>
                  <a:srgbClr val="000000"/>
                </a:solidFill>
                <a:latin typeface="Barlow"/>
              </a:rPr>
              <a:t>Become a mentor ​</a:t>
            </a:r>
          </a:p>
          <a:p>
            <a:pPr marL="647700" lvl="1" indent="-323850">
              <a:lnSpc>
                <a:spcPts val="4200"/>
              </a:lnSpc>
              <a:buFont typeface="Arial"/>
              <a:buChar char="•"/>
            </a:pPr>
            <a:r>
              <a:rPr lang="en-US" sz="3000">
                <a:solidFill>
                  <a:srgbClr val="000000"/>
                </a:solidFill>
                <a:latin typeface="Barlow"/>
              </a:rPr>
              <a:t>Share our information ​</a:t>
            </a:r>
          </a:p>
          <a:p>
            <a:pPr marL="647700" lvl="1" indent="-323850">
              <a:lnSpc>
                <a:spcPts val="4200"/>
              </a:lnSpc>
              <a:buFont typeface="Arial"/>
              <a:buChar char="•"/>
            </a:pPr>
            <a:r>
              <a:rPr lang="en-US" sz="3000">
                <a:solidFill>
                  <a:srgbClr val="000000"/>
                </a:solidFill>
                <a:latin typeface="Barlow"/>
              </a:rPr>
              <a:t>Follow our journey on social media @caudwellyouth</a:t>
            </a:r>
          </a:p>
        </p:txBody>
      </p:sp>
      <p:sp>
        <p:nvSpPr>
          <p:cNvPr id="6" name="TextBox 6"/>
          <p:cNvSpPr txBox="1"/>
          <p:nvPr/>
        </p:nvSpPr>
        <p:spPr>
          <a:xfrm>
            <a:off x="1028700" y="914400"/>
            <a:ext cx="4533900" cy="801501"/>
          </a:xfrm>
          <a:prstGeom prst="rect">
            <a:avLst/>
          </a:prstGeom>
        </p:spPr>
        <p:txBody>
          <a:bodyPr wrap="square" lIns="0" tIns="0" rIns="0" bIns="0" rtlCol="0" anchor="t">
            <a:spAutoFit/>
          </a:bodyPr>
          <a:lstStyle/>
          <a:p>
            <a:pPr algn="ctr">
              <a:lnSpc>
                <a:spcPts val="7000"/>
              </a:lnSpc>
            </a:pPr>
            <a:r>
              <a:rPr lang="en-US" sz="5000" dirty="0">
                <a:solidFill>
                  <a:srgbClr val="000000"/>
                </a:solidFill>
                <a:latin typeface="Barlow Semi-Bold"/>
              </a:rPr>
              <a:t>NEXT STEPS</a:t>
            </a:r>
          </a:p>
        </p:txBody>
      </p:sp>
      <p:sp>
        <p:nvSpPr>
          <p:cNvPr id="7" name="Freeform 7"/>
          <p:cNvSpPr/>
          <p:nvPr/>
        </p:nvSpPr>
        <p:spPr>
          <a:xfrm>
            <a:off x="7908896" y="9345399"/>
            <a:ext cx="2010949" cy="832274"/>
          </a:xfrm>
          <a:custGeom>
            <a:avLst/>
            <a:gdLst/>
            <a:ahLst/>
            <a:cxnLst/>
            <a:rect l="l" t="t" r="r" b="b"/>
            <a:pathLst>
              <a:path w="2010949" h="832274">
                <a:moveTo>
                  <a:pt x="0" y="0"/>
                </a:moveTo>
                <a:lnTo>
                  <a:pt x="2010949" y="0"/>
                </a:lnTo>
                <a:lnTo>
                  <a:pt x="2010949" y="832274"/>
                </a:lnTo>
                <a:lnTo>
                  <a:pt x="0" y="832274"/>
                </a:lnTo>
                <a:lnTo>
                  <a:pt x="0" y="0"/>
                </a:lnTo>
                <a:close/>
              </a:path>
            </a:pathLst>
          </a:custGeom>
          <a:blipFill>
            <a:blip r:embed="rId8"/>
            <a:stretch>
              <a:fillRect/>
            </a:stretch>
          </a:blipFill>
        </p:spPr>
        <p:txBody>
          <a:bodyPr/>
          <a:lstStyle/>
          <a:p>
            <a:endParaRPr lang="en-GB"/>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4A5E12859D91C47B2ADF2B68D2057E4" ma:contentTypeVersion="15" ma:contentTypeDescription="Create a new document." ma:contentTypeScope="" ma:versionID="fc7ef8c29019f8f2c875ecde3c8e68fb">
  <xsd:schema xmlns:xsd="http://www.w3.org/2001/XMLSchema" xmlns:xs="http://www.w3.org/2001/XMLSchema" xmlns:p="http://schemas.microsoft.com/office/2006/metadata/properties" xmlns:ns2="49181f39-ea4c-46f0-ae86-ef058dcb7632" xmlns:ns3="b1a110be-940c-4b7d-ae7c-2f55d400d4b6" targetNamespace="http://schemas.microsoft.com/office/2006/metadata/properties" ma:root="true" ma:fieldsID="f9140739bab4d60479c2c417c688db36" ns2:_="" ns3:_="">
    <xsd:import namespace="49181f39-ea4c-46f0-ae86-ef058dcb7632"/>
    <xsd:import namespace="b1a110be-940c-4b7d-ae7c-2f55d400d4b6"/>
    <xsd:element name="properties">
      <xsd:complexType>
        <xsd:sequence>
          <xsd:element name="documentManagement">
            <xsd:complexType>
              <xsd:all>
                <xsd:element ref="ns2:MediaServiceMetadata" minOccurs="0"/>
                <xsd:element ref="ns2:MediaServiceFastMetadata"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181f39-ea4c-46f0-ae86-ef058dcb76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01ac5940-4b2e-4e4d-b61b-e7b944ab1b28"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1a110be-940c-4b7d-ae7c-2f55d400d4b6"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5c062956-2264-4937-9193-3b20b020cc29}" ma:internalName="TaxCatchAll" ma:showField="CatchAllData" ma:web="b1a110be-940c-4b7d-ae7c-2f55d400d4b6">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1a110be-940c-4b7d-ae7c-2f55d400d4b6" xsi:nil="true"/>
    <lcf76f155ced4ddcb4097134ff3c332f xmlns="49181f39-ea4c-46f0-ae86-ef058dcb7632">
      <Terms xmlns="http://schemas.microsoft.com/office/infopath/2007/PartnerControls"/>
    </lcf76f155ced4ddcb4097134ff3c332f>
    <SharedWithUsers xmlns="b1a110be-940c-4b7d-ae7c-2f55d400d4b6">
      <UserInfo>
        <DisplayName>Faye Coulter</DisplayName>
        <AccountId>28</AccountId>
        <AccountType/>
      </UserInfo>
    </SharedWithUsers>
    <MediaLengthInSeconds xmlns="49181f39-ea4c-46f0-ae86-ef058dcb7632" xsi:nil="true"/>
  </documentManagement>
</p:properties>
</file>

<file path=customXml/itemProps1.xml><?xml version="1.0" encoding="utf-8"?>
<ds:datastoreItem xmlns:ds="http://schemas.openxmlformats.org/officeDocument/2006/customXml" ds:itemID="{DF7F47F2-1952-4B14-8F45-EAC43873E2BC}">
  <ds:schemaRefs>
    <ds:schemaRef ds:uri="http://schemas.microsoft.com/sharepoint/v3/contenttype/forms"/>
  </ds:schemaRefs>
</ds:datastoreItem>
</file>

<file path=customXml/itemProps2.xml><?xml version="1.0" encoding="utf-8"?>
<ds:datastoreItem xmlns:ds="http://schemas.openxmlformats.org/officeDocument/2006/customXml" ds:itemID="{D1EB6AEE-66C9-4AE5-847B-B74244139DD0}"/>
</file>

<file path=customXml/itemProps3.xml><?xml version="1.0" encoding="utf-8"?>
<ds:datastoreItem xmlns:ds="http://schemas.openxmlformats.org/officeDocument/2006/customXml" ds:itemID="{498834C6-6318-42A0-B104-C686D04D7C42}">
  <ds:schemaRefs>
    <ds:schemaRef ds:uri="http://schemas.microsoft.com/office/2006/metadata/properties"/>
    <ds:schemaRef ds:uri="http://schemas.microsoft.com/office/infopath/2007/PartnerControls"/>
    <ds:schemaRef ds:uri="c65c1ebf-6114-48c1-8fbb-5024a44374be"/>
    <ds:schemaRef ds:uri="1a159d24-40eb-4728-95e6-e1377b8a18df"/>
  </ds:schemaRefs>
</ds:datastoreItem>
</file>

<file path=docProps/app.xml><?xml version="1.0" encoding="utf-8"?>
<Properties xmlns="http://schemas.openxmlformats.org/officeDocument/2006/extended-properties" xmlns:vt="http://schemas.openxmlformats.org/officeDocument/2006/docPropsVTypes">
  <TotalTime>1</TotalTime>
  <Words>674</Words>
  <Application>Microsoft Office PowerPoint</Application>
  <PresentationFormat>Custom</PresentationFormat>
  <Paragraphs>110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 Ops presentation</dc:title>
  <cp:lastModifiedBy>Jake Brown</cp:lastModifiedBy>
  <cp:revision>17</cp:revision>
  <dcterms:created xsi:type="dcterms:W3CDTF">2006-08-16T00:00:00Z</dcterms:created>
  <dcterms:modified xsi:type="dcterms:W3CDTF">2025-03-05T15:11:02Z</dcterms:modified>
  <dc:identifier>DAFpK4_cYy4</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0x01010054A5E12859D91C47B2ADF2B68D2057E4</vt:lpwstr>
  </property>
  <property fmtid="{D5CDD505-2E9C-101B-9397-08002B2CF9AE}" pid="3" name="Order">
    <vt:r8>985600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MediaServiceImageTags">
    <vt:lpwstr/>
  </property>
</Properties>
</file>