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73" r:id="rId3"/>
    <p:sldId id="275" r:id="rId4"/>
    <p:sldId id="274" r:id="rId5"/>
    <p:sldId id="276" r:id="rId6"/>
    <p:sldId id="27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17DD97-10BD-468D-8761-C82AF14F768F}" v="6" dt="2025-05-02T14:42:24.4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3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E4A7-0BAA-4A8E-AB11-8A2894EC6C81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4D0-F386-4D1A-A5FB-5A6D72C1A0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930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E4A7-0BAA-4A8E-AB11-8A2894EC6C81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4D0-F386-4D1A-A5FB-5A6D72C1A0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40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E4A7-0BAA-4A8E-AB11-8A2894EC6C81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4D0-F386-4D1A-A5FB-5A6D72C1A0CB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5266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E4A7-0BAA-4A8E-AB11-8A2894EC6C81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4D0-F386-4D1A-A5FB-5A6D72C1A0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5395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E4A7-0BAA-4A8E-AB11-8A2894EC6C81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4D0-F386-4D1A-A5FB-5A6D72C1A0CB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7215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E4A7-0BAA-4A8E-AB11-8A2894EC6C81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4D0-F386-4D1A-A5FB-5A6D72C1A0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3936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E4A7-0BAA-4A8E-AB11-8A2894EC6C81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4D0-F386-4D1A-A5FB-5A6D72C1A0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6315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E4A7-0BAA-4A8E-AB11-8A2894EC6C81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4D0-F386-4D1A-A5FB-5A6D72C1A0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77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E4A7-0BAA-4A8E-AB11-8A2894EC6C81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4D0-F386-4D1A-A5FB-5A6D72C1A0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570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E4A7-0BAA-4A8E-AB11-8A2894EC6C81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4D0-F386-4D1A-A5FB-5A6D72C1A0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141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E4A7-0BAA-4A8E-AB11-8A2894EC6C81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4D0-F386-4D1A-A5FB-5A6D72C1A0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222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E4A7-0BAA-4A8E-AB11-8A2894EC6C81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4D0-F386-4D1A-A5FB-5A6D72C1A0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0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E4A7-0BAA-4A8E-AB11-8A2894EC6C81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4D0-F386-4D1A-A5FB-5A6D72C1A0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310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E4A7-0BAA-4A8E-AB11-8A2894EC6C81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4D0-F386-4D1A-A5FB-5A6D72C1A0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339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E4A7-0BAA-4A8E-AB11-8A2894EC6C81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4D0-F386-4D1A-A5FB-5A6D72C1A0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629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E4A7-0BAA-4A8E-AB11-8A2894EC6C81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4D0-F386-4D1A-A5FB-5A6D72C1A0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529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2E4A7-0BAA-4A8E-AB11-8A2894EC6C81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70B44D0-F386-4D1A-A5FB-5A6D72C1A0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506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ertfordshire.gov.uk/microsites/local-offer/media-library/documents/policies-and-procedures/hertfordshire-emotional-wellbeing-and-behaviour-strategy-2020-23.pd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wpixel.com/board/418685/raw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hertfordshire.gov.uk/media-library/documents/childrens-services/counselling-in-schools/singleservicerequestform.pdf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tab@hertfordshire.gov.uk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1352D-EF2B-46C6-B784-F1380D4D73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2596" y="589260"/>
            <a:ext cx="7766936" cy="1646302"/>
          </a:xfrm>
        </p:spPr>
        <p:txBody>
          <a:bodyPr/>
          <a:lstStyle/>
          <a:p>
            <a:pPr algn="l"/>
            <a:r>
              <a:rPr lang="en-GB" sz="3600" dirty="0"/>
              <a:t>Why have an Emotional Wellbeing and Behaviour Offer?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8F7436-A858-4085-88B9-9FE884C8B00A}"/>
              </a:ext>
            </a:extLst>
          </p:cNvPr>
          <p:cNvSpPr txBox="1"/>
          <p:nvPr/>
        </p:nvSpPr>
        <p:spPr>
          <a:xfrm>
            <a:off x="872596" y="2389510"/>
            <a:ext cx="826252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To reflect and complement the HCC Emotional Wellbeing and Behaviour Strategy </a:t>
            </a:r>
          </a:p>
          <a:p>
            <a:r>
              <a:rPr lang="en-GB" dirty="0">
                <a:hlinkClick r:id="rId2"/>
              </a:rPr>
              <a:t>Hertfordshire’s emotional wellbeing and behaviour strategy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No previous formalised support for social, emotional and mental health needs in Early Years in Hertfordshire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Historically supported by the Early Years SEND team, but increase in service demand have reduced capacity to provide the level of support needed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Rise in the number of children receiving fixed or permanent exclusions or subject to a manage move in Nursery, Reception and Year 1 in the last three 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Anecdotally, we know there are children moving between multiple settings as needs cannot be met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Early intervention is </a:t>
            </a:r>
            <a:r>
              <a:rPr lang="en-GB" b="1" i="1" dirty="0"/>
              <a:t>always</a:t>
            </a:r>
            <a:r>
              <a:rPr lang="en-GB" dirty="0"/>
              <a:t> best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3CC92A-D882-48DC-865E-0111EF0403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517515" cy="864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389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94A7024-D948-494D-8920-BBA2DA07D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group of children sitting on a bench&#10;&#10;Description automatically generated with medium confidence">
            <a:extLst>
              <a:ext uri="{FF2B5EF4-FFF2-40B4-BE49-F238E27FC236}">
                <a16:creationId xmlns:a16="http://schemas.microsoft.com/office/drawing/2014/main" id="{98478CDF-5F67-468D-A28E-588B8FEEF5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40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382" b="15348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0F94F51-43DB-4410-AC6F-32BD8AB41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GB" dirty="0"/>
              <a:t>Our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F3F12-94F1-4F9A-B1C2-41D3B5D56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93662"/>
            <a:ext cx="9585347" cy="3977564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Early Years practitioners in Hertfordshire will have a greater knowledge of the underlying causes of social, emotional and behavioural needs and will be able to confidently use therapeutic techniques to support and develop emotional wellbeing and promote pro-social behaviour</a:t>
            </a:r>
          </a:p>
          <a:p>
            <a:r>
              <a:rPr lang="en-GB" dirty="0">
                <a:solidFill>
                  <a:srgbClr val="FFFFFF"/>
                </a:solidFill>
              </a:rPr>
              <a:t>All children in the Early Years will have a secure, stable and happy placement at a setting close to their home and of their choosing.  They will have a positive attachment to a key adult and will be supported to develop meaningful relationships with their peers.</a:t>
            </a:r>
          </a:p>
          <a:p>
            <a:r>
              <a:rPr lang="en-GB" dirty="0">
                <a:solidFill>
                  <a:srgbClr val="FFFFFF"/>
                </a:solidFill>
              </a:rPr>
              <a:t>Key transitions will be effectively planned and supported to meet the individual needs of the child, setting the foundations for a successful onward placement</a:t>
            </a:r>
          </a:p>
        </p:txBody>
      </p:sp>
    </p:spTree>
    <p:extLst>
      <p:ext uri="{BB962C8B-B14F-4D97-AF65-F5344CB8AC3E}">
        <p14:creationId xmlns:p14="http://schemas.microsoft.com/office/powerpoint/2010/main" val="643783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648BDAA-953B-1EB3-2E97-906E6606EB13}"/>
              </a:ext>
            </a:extLst>
          </p:cNvPr>
          <p:cNvSpPr txBox="1"/>
          <p:nvPr/>
        </p:nvSpPr>
        <p:spPr>
          <a:xfrm>
            <a:off x="1155032" y="712269"/>
            <a:ext cx="71515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 would like to access the virtual Child Minder Drop-in session but how? </a:t>
            </a:r>
          </a:p>
          <a:p>
            <a:endParaRPr lang="en-GB" dirty="0"/>
          </a:p>
          <a:p>
            <a:r>
              <a:rPr lang="en-GB" dirty="0"/>
              <a:t>Do you have a child in the Early Years who you have concerns around their emotional wellbeing and behaviour (please note, this offer is not for SEND but EWB)?</a:t>
            </a:r>
          </a:p>
          <a:p>
            <a:endParaRPr lang="en-GB" dirty="0"/>
          </a:p>
          <a:p>
            <a:r>
              <a:rPr lang="en-GB" dirty="0"/>
              <a:t>Do parents share your concerns? If so, please complete a single service request.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8226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8B241F7-0AEE-B6A1-F3A5-B3FE74C91611}"/>
              </a:ext>
            </a:extLst>
          </p:cNvPr>
          <p:cNvSpPr txBox="1"/>
          <p:nvPr/>
        </p:nvSpPr>
        <p:spPr>
          <a:xfrm>
            <a:off x="1383632" y="5818819"/>
            <a:ext cx="609760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2"/>
              </a:rPr>
              <a:t>https://www.hertfordshire.gov.uk/media-library/documents/childrens-services/counselling-in-schools/singleservicerequestform.pdf</a:t>
            </a:r>
            <a:r>
              <a:rPr lang="en-GB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2E20A3-454B-020B-14C8-BCC872536B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4967" y="930147"/>
            <a:ext cx="4680220" cy="2879854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3B58CF9-4C9B-AA4B-0B9E-BCE3903D3F3B}"/>
              </a:ext>
            </a:extLst>
          </p:cNvPr>
          <p:cNvCxnSpPr/>
          <p:nvPr/>
        </p:nvCxnSpPr>
        <p:spPr>
          <a:xfrm>
            <a:off x="467360" y="2306320"/>
            <a:ext cx="2438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2BF33BC-A098-6B4A-E953-BD0FDB3925CA}"/>
              </a:ext>
            </a:extLst>
          </p:cNvPr>
          <p:cNvSpPr txBox="1"/>
          <p:nvPr/>
        </p:nvSpPr>
        <p:spPr>
          <a:xfrm>
            <a:off x="7401827" y="2306320"/>
            <a:ext cx="23389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Tick the EY SEND BOX and on the form state that its EY EWB drop in session that you are requesting </a:t>
            </a:r>
          </a:p>
        </p:txBody>
      </p:sp>
    </p:spTree>
    <p:extLst>
      <p:ext uri="{BB962C8B-B14F-4D97-AF65-F5344CB8AC3E}">
        <p14:creationId xmlns:p14="http://schemas.microsoft.com/office/powerpoint/2010/main" val="3856915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12BD6C6-CB66-EB5C-B28E-98B1F7D2AA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126" y="2634546"/>
            <a:ext cx="7334627" cy="268618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F7BEBFD-3B9E-E740-AFBD-9EB31881980A}"/>
              </a:ext>
            </a:extLst>
          </p:cNvPr>
          <p:cNvSpPr txBox="1"/>
          <p:nvPr/>
        </p:nvSpPr>
        <p:spPr>
          <a:xfrm>
            <a:off x="568960" y="985520"/>
            <a:ext cx="858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Once the </a:t>
            </a:r>
            <a:r>
              <a:rPr lang="en-US" dirty="0"/>
              <a:t>SSR</a:t>
            </a:r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completed (with parental signature), please send to your areas mailbox via </a:t>
            </a:r>
            <a:r>
              <a:rPr lang="en-US" sz="18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herts</a:t>
            </a:r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FX. If you do not have a Herts FX please email your areas mailbox and request a Herts FX invite. You will then be able to set up an account. </a:t>
            </a:r>
          </a:p>
        </p:txBody>
      </p:sp>
    </p:spTree>
    <p:extLst>
      <p:ext uri="{BB962C8B-B14F-4D97-AF65-F5344CB8AC3E}">
        <p14:creationId xmlns:p14="http://schemas.microsoft.com/office/powerpoint/2010/main" val="4203056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6214C32-7229-7D01-9FF5-EABC056ABBC6}"/>
              </a:ext>
            </a:extLst>
          </p:cNvPr>
          <p:cNvSpPr txBox="1"/>
          <p:nvPr/>
        </p:nvSpPr>
        <p:spPr>
          <a:xfrm>
            <a:off x="336884" y="822959"/>
            <a:ext cx="96060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Please then email the </a:t>
            </a:r>
            <a:r>
              <a:rPr lang="en-GB" dirty="0">
                <a:hlinkClick r:id="rId2"/>
              </a:rPr>
              <a:t>tab@hertfordshire.gov.uk</a:t>
            </a:r>
            <a:r>
              <a:rPr lang="en-GB" dirty="0"/>
              <a:t> mailbox stating that you have sent in a SSR and would like to arrange a child minder drop-in session.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792878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A5E12859D91C47B2ADF2B68D2057E4" ma:contentTypeVersion="15" ma:contentTypeDescription="Create a new document." ma:contentTypeScope="" ma:versionID="fc7ef8c29019f8f2c875ecde3c8e68fb">
  <xsd:schema xmlns:xsd="http://www.w3.org/2001/XMLSchema" xmlns:xs="http://www.w3.org/2001/XMLSchema" xmlns:p="http://schemas.microsoft.com/office/2006/metadata/properties" xmlns:ns2="49181f39-ea4c-46f0-ae86-ef058dcb7632" xmlns:ns3="b1a110be-940c-4b7d-ae7c-2f55d400d4b6" targetNamespace="http://schemas.microsoft.com/office/2006/metadata/properties" ma:root="true" ma:fieldsID="f9140739bab4d60479c2c417c688db36" ns2:_="" ns3:_="">
    <xsd:import namespace="49181f39-ea4c-46f0-ae86-ef058dcb7632"/>
    <xsd:import namespace="b1a110be-940c-4b7d-ae7c-2f55d400d4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181f39-ea4c-46f0-ae86-ef058dcb76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01ac5940-4b2e-4e4d-b61b-e7b944ab1b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a110be-940c-4b7d-ae7c-2f55d400d4b6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5c062956-2264-4937-9193-3b20b020cc29}" ma:internalName="TaxCatchAll" ma:showField="CatchAllData" ma:web="b1a110be-940c-4b7d-ae7c-2f55d400d4b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9181f39-ea4c-46f0-ae86-ef058dcb7632">
      <Terms xmlns="http://schemas.microsoft.com/office/infopath/2007/PartnerControls"/>
    </lcf76f155ced4ddcb4097134ff3c332f>
    <TaxCatchAll xmlns="b1a110be-940c-4b7d-ae7c-2f55d400d4b6" xsi:nil="true"/>
  </documentManagement>
</p:properties>
</file>

<file path=customXml/itemProps1.xml><?xml version="1.0" encoding="utf-8"?>
<ds:datastoreItem xmlns:ds="http://schemas.openxmlformats.org/officeDocument/2006/customXml" ds:itemID="{3B922AD8-52CD-4FB9-8C2B-BBA8494484ED}"/>
</file>

<file path=customXml/itemProps2.xml><?xml version="1.0" encoding="utf-8"?>
<ds:datastoreItem xmlns:ds="http://schemas.openxmlformats.org/officeDocument/2006/customXml" ds:itemID="{D864B2FB-D12E-4FBD-B2DD-68D25B59360C}"/>
</file>

<file path=customXml/itemProps3.xml><?xml version="1.0" encoding="utf-8"?>
<ds:datastoreItem xmlns:ds="http://schemas.openxmlformats.org/officeDocument/2006/customXml" ds:itemID="{51C081C5-D1E0-4CD1-9F7C-950FE68A0BC2}"/>
</file>

<file path=docMetadata/LabelInfo.xml><?xml version="1.0" encoding="utf-8"?>
<clbl:labelList xmlns:clbl="http://schemas.microsoft.com/office/2020/mipLabelMetadata">
  <clbl:label id="{53e92c36-6617-4e71-a989-dd739ad32a4d}" enabled="0" method="" siteId="{53e92c36-6617-4e71-a989-dd739ad32a4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333</TotalTime>
  <Words>419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Why have an Emotional Wellbeing and Behaviour Offer?</vt:lpstr>
      <vt:lpstr>Our Vision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Emotional Wellbeing and Behaviour Specialist</dc:title>
  <dc:creator>Denise Filer</dc:creator>
  <cp:lastModifiedBy>Denise Filer</cp:lastModifiedBy>
  <cp:revision>26</cp:revision>
  <dcterms:created xsi:type="dcterms:W3CDTF">2021-12-14T11:12:04Z</dcterms:created>
  <dcterms:modified xsi:type="dcterms:W3CDTF">2025-05-08T13:00:54Z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0x01010054A5E12859D91C47B2ADF2B68D2057E4</vt:lpwstr>
  </property>
</Properties>
</file>